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61" r:id="rId2"/>
    <p:sldId id="298" r:id="rId3"/>
    <p:sldId id="258" r:id="rId4"/>
    <p:sldId id="256" r:id="rId5"/>
    <p:sldId id="257" r:id="rId6"/>
    <p:sldId id="304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02" r:id="rId24"/>
    <p:sldId id="303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301" r:id="rId5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20" autoAdjust="0"/>
  </p:normalViewPr>
  <p:slideViewPr>
    <p:cSldViewPr>
      <p:cViewPr varScale="1">
        <p:scale>
          <a:sx n="103" d="100"/>
          <a:sy n="103" d="100"/>
        </p:scale>
        <p:origin x="185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040A2-739C-47F9-984B-55504DD68B34}" type="datetimeFigureOut">
              <a:rPr lang="pl-PL" smtClean="0"/>
              <a:pPr/>
              <a:t>10.04.2018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DDA3-5341-4D5E-B6A7-72180191747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DDDA3-5341-4D5E-B6A7-72180191747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756DB-7121-41FA-B2C5-2C8389BD367F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CE19B-1316-4747-A27B-5790DC96263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0820-7698-4947-BFE8-123F2F1D1A83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18E3D-E13D-48F8-A250-AFA694086313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E8733-0AFA-45FC-8595-D8B3867949B0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4766-5F07-4EF5-87AB-BC73FEE0FEB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4818-3EF3-4EA2-A45A-A09A2DCF4016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1CF50-1367-4047-B617-D57259571A3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F29A1-99A1-4655-9B6F-8FB8345A38A7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C03F7-0B70-470B-9656-31DC0BD1E590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E9133-014D-4D52-BE26-3ACF147AF361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E642E-9A02-4F1A-ABCF-2C673FCF885F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78614-C44B-4D0F-8BFD-A580C6C908DE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1B39F-135E-4981-B8F9-6040D60E7CE6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4043-9E10-4832-8457-9219A8C55DF3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57AA6-42CB-4818-B6CB-ECCB7E047895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94C69-8C30-48BA-A9C2-249418BED6A0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F61EE-AEE4-411F-988E-3F1CB6EC7AB8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36825-A76E-4952-A599-3AA891140C0D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6FF06-954C-4C53-996F-1A256C819EEA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11873-7F73-4D50-8602-30DD158363FC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588B-77DF-4A3C-B2A0-F0D336AEAB77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EA4891-F171-44CC-B0BF-A452840A5E5E}" type="datetimeFigureOut">
              <a:rPr lang="pl-PL"/>
              <a:pPr>
                <a:defRPr/>
              </a:pPr>
              <a:t>10.04.2018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2E29D8-13D7-4C21-98DF-728C85D22111}" type="slidenum">
              <a:rPr lang="pl-PL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encyklopedia.warmia.mazury.pl/index.php/Warmia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1403648" y="260648"/>
            <a:ext cx="6169025" cy="169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pl-PL" altLang="zh-CN" sz="1400" dirty="0">
              <a:latin typeface="Bookman Old Style" pitchFamily="18" charset="0"/>
              <a:cs typeface="Lucida Sans"/>
            </a:endParaRPr>
          </a:p>
          <a:p>
            <a:pPr algn="ctr"/>
            <a:endParaRPr lang="pl-PL" altLang="zh-CN" sz="1400" dirty="0">
              <a:latin typeface="Bookman Old Style" pitchFamily="18" charset="0"/>
              <a:cs typeface="Lucida Sans"/>
            </a:endParaRPr>
          </a:p>
          <a:p>
            <a:pPr algn="ctr"/>
            <a:endParaRPr lang="pl-PL" altLang="zh-CN" sz="1400" dirty="0">
              <a:latin typeface="Bookman Old Style" pitchFamily="18" charset="0"/>
              <a:cs typeface="Lucida Sans"/>
            </a:endParaRPr>
          </a:p>
          <a:p>
            <a:pPr algn="ctr"/>
            <a:endParaRPr lang="pl-PL" altLang="zh-CN" sz="1400" dirty="0">
              <a:latin typeface="Bookman Old Style" pitchFamily="18" charset="0"/>
              <a:cs typeface="Lucida Sans"/>
            </a:endParaRPr>
          </a:p>
          <a:p>
            <a:pPr algn="ctr"/>
            <a:r>
              <a:rPr lang="pl-PL" altLang="zh-CN" sz="2400" dirty="0">
                <a:solidFill>
                  <a:srgbClr val="FF0000"/>
                </a:solidFill>
                <a:latin typeface="Arial Black" pitchFamily="34" charset="0"/>
                <a:cs typeface="Lucida Sans"/>
              </a:rPr>
              <a:t>Śladami Polaków spod Znaku Rodła</a:t>
            </a:r>
            <a:endParaRPr lang="pl-PL" altLang="zh-CN" sz="24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 eaLnBrk="0" hangingPunct="0"/>
            <a:r>
              <a:rPr lang="pl-PL" altLang="zh-CN" sz="2400" dirty="0">
                <a:solidFill>
                  <a:srgbClr val="FF0000"/>
                </a:solidFill>
                <a:latin typeface="Arial Black" pitchFamily="34" charset="0"/>
                <a:cs typeface="Lucida Sans"/>
              </a:rPr>
              <a:t>i działaczy polskich po Olsztynie.</a:t>
            </a:r>
            <a:endParaRPr lang="pl-PL" altLang="zh-CN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251520" y="2348880"/>
            <a:ext cx="842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l-PL" altLang="zh-CN" sz="2000" dirty="0">
                <a:latin typeface="Times New Roman" pitchFamily="18" charset="0"/>
                <a:cs typeface="Times New Roman" pitchFamily="18" charset="0"/>
              </a:rPr>
              <a:t>     Trasa 1.  Podleśna  - Osiedle Wojska Polskiego - Osiedle Wojciecha Kętrzyńskiego- Śródmieście.</a:t>
            </a:r>
            <a:endParaRPr lang="pl-PL" altLang="zh-CN" sz="2000" dirty="0"/>
          </a:p>
        </p:txBody>
      </p:sp>
      <p:sp>
        <p:nvSpPr>
          <p:cNvPr id="29698" name="AutoShape 2" descr="Znalezione obrazy dla zapytania olsztyn"/>
          <p:cNvSpPr>
            <a:spLocks noChangeAspect="1" noChangeArrowheads="1"/>
          </p:cNvSpPr>
          <p:nvPr/>
        </p:nvSpPr>
        <p:spPr bwMode="auto">
          <a:xfrm>
            <a:off x="155575" y="-685800"/>
            <a:ext cx="2095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933056"/>
            <a:ext cx="30956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71600" y="429925"/>
            <a:ext cx="74888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4. ul. Jana Baczewskiego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{os. Wojska Polskiego}( J. Baczewski 1890-1958,polski działacz polityczny i oświatowy, w latach 1923-1928  przewodził </a:t>
            </a:r>
            <a:r>
              <a:rPr kumimoji="0" lang="pl-PL" altLang="zh-CN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IV Dzielnicy Związku Polaków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w Niemczech.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) </a:t>
            </a: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Jest to właściwie alejka biegnąca przez dawny Cmentarz Ewangelicki (1872-1960-1980)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, </a:t>
            </a: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 którego wydzielono  </a:t>
            </a: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latach 1948-1953 obszar, na którym pochowano tysiące ofiar II wojny,  a których szczątki były ekshumowane i przenoszone w to miejsce z różnych likwidowanych cmentarzy oraz pojedynczych i zbiorowych mogił.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Nekropolia, wbrew  nazwie „Cmentarz Ofiar Terroru Hitlerowskiego” jest miejscem spoczynku nie tylko ofiar pomordowanych przez Niemców ale także . żołnierzy AK – więźniów obozu w Działdowie zamordowanych przez SS w Zawadach Małych koło Starych Jabłonek, spoczywają tu także ofiary cywilne wymordowane przez Sowietów m.in. pacjenci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 personel olsztyńskich szpitali oraz zabici  na olsztyńskim dworcu kolejowym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</a:t>
            </a:r>
            <a:r>
              <a:rPr kumimoji="0" lang="pl-PL" altLang="zh-CN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przebiega wzdłuż budynku Szpitala MSW i A ,dochodząc do ul. Sybiraków.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Brak tabliczki z nazwą ulicy.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221088"/>
            <a:ext cx="1676400" cy="192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547664" y="1340768"/>
            <a:ext cx="5868144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5.{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Os. Wojska Polskiego}.Ciekawym obiektem usytuowanym przy tej uliczce dochodzącej do ogródków działkowych jest </a:t>
            </a:r>
            <a:r>
              <a:rPr kumimoji="0" lang="pl-PL" altLang="zh-CN" sz="1400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pomnik poświęcony </a:t>
            </a:r>
            <a:r>
              <a:rPr kumimoji="0" lang="pl-PL" altLang="zh-CN" sz="14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Ofiarom II wojny światowej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(dawniej  zw. pomnikiem Ofiar terroru hitlerowskieg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o). Autorem pomnika jest Bolesław Marshall, 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data powstania: lata 70.XX wieku.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933056"/>
            <a:ext cx="2376264" cy="248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55576" y="1052736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6</a:t>
            </a:r>
            <a:r>
              <a:rPr lang="pl-PL" sz="1400" b="1" dirty="0" smtClean="0"/>
              <a:t>. Pomnik Bogumiła Linki </a:t>
            </a:r>
            <a:r>
              <a:rPr lang="pl-PL" sz="1400" dirty="0" smtClean="0"/>
              <a:t>{os. Wojska Polskiego},wpisany jest w dawny Cmentarz Ewangelicki. (B. Linka 1865 – 1920 mazurski działacz społeczny i narodowy, uczestnik pokojowych obrad w Paryżu w 1919r. gdzie ubiegał się o dołączenie bez plebiscytu terenów Warmii i Mazur do państwa polskiego , wskutek pobicia przez niemieckich bojówkarzy zmarł w Olsztynie i został pochowany na Cmentarzu Ewangelickim przy obecnej Alei Wojska Polskiego.) Autor pomnika: Bolesław </a:t>
            </a:r>
            <a:r>
              <a:rPr lang="pl-PL" sz="1400" dirty="0" err="1" smtClean="0"/>
              <a:t>Marschall</a:t>
            </a:r>
            <a:r>
              <a:rPr lang="pl-PL" sz="1400" dirty="0" smtClean="0"/>
              <a:t>, rok powstania 1973.</a:t>
            </a:r>
            <a:endParaRPr lang="pl-PL" sz="1400" dirty="0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221088"/>
            <a:ext cx="1971675" cy="16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03848" y="836712"/>
            <a:ext cx="1596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b="1" dirty="0" smtClean="0"/>
              <a:t>Treść inskrypcji:</a:t>
            </a:r>
            <a:endParaRPr lang="pl-PL" sz="1400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763688" y="1412776"/>
            <a:ext cx="525658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dalus" pitchFamily="18" charset="-78"/>
                <a:ea typeface="SimSun" pitchFamily="2" charset="-122"/>
                <a:cs typeface="Andalus" pitchFamily="18" charset="-78"/>
              </a:rPr>
              <a:t>     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BOGUMIŁOWI  LINCE                                   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BOJOWNIKOWI O POLSKOŚĆ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WARMII I MAZUR                              </a:t>
            </a:r>
            <a:r>
              <a:rPr lang="pl-PL" altLang="zh-CN" sz="13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1865 -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1920   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SPOŁECZEŃSTWO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WOJEWÓDZTWA OLSZTYŃSKIEGO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OLSZTYN 1975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149080"/>
            <a:ext cx="30384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619672" y="296362"/>
            <a:ext cx="57606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7. Pomnik Bohaterów Walk o Wyzwolenie Narodowe i Społeczne Warmii i Mazur</a:t>
            </a:r>
            <a:r>
              <a:rPr lang="pl-PL" altLang="zh-CN" sz="1400" dirty="0" smtClean="0"/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Parku Jakubowo {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os. wojska Polskiego}.                              Autor pomnika :Bolesław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Marschall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rok powstania 1972.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Znamienitym gościem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biorącym udział w uroczystości odsłonięcia pomnika,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była Maria Zientara-Malewska.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203848" y="1700808"/>
            <a:ext cx="4032448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Treść inskrypcji: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BOHATEROM WALK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O WYZWOLENIE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NARODOWE I SPOŁECZNE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WARMII I MAZUR</a:t>
            </a:r>
            <a:r>
              <a:rPr kumimoji="0" lang="pl-PL" altLang="zh-CN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645024"/>
            <a:ext cx="3384376" cy="289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547664" y="731749"/>
            <a:ext cx="60841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8. ul. Erwina Kruka 28 (dawna Dąbrowszczaków).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{os. Śródmieście}.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Poniemiecka kamienica wzniesiona w końcu XIX wieku.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Obecnie mieści się tu Hotel „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Dyplomat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”. W tym odrestaurowanym budynku wzniesiono dodatkową kondygnację i nowy dach oraz rozbudowano obiekt w granicach istniejącej działki.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Inwestor zachował najcenniejsze elementy budynku - wspaniale dekorowane ściany zewnętrzne fasady oraz ceramiczne stropy piwnic.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Odzyskując dawne piękno, budynek stał się nie tylko częścią dziedzictwa kulturalnego miasta ale i całego regionu. Bowiem w tym budynku w latach 1920-1927 miał swą drugą siedzibę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Konsulat Polski w Niemczech. 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789040"/>
            <a:ext cx="339329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827584" y="659687"/>
            <a:ext cx="6264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9.ul. Michała Kajki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{os. Wojciecha Kętrzyńskiego}. ( Michał  Kajka 1858-1940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mazurski poeta ludowy, artysta, działacz na rzecz  polskości Mazur).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627784" y="1700808"/>
            <a:ext cx="2592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MICHAŁ KAJKA                                                                                                                      </a:t>
            </a: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MAZURSKI POETA LUDOWY</a:t>
            </a: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                                                                      </a:t>
            </a: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BOJOWNIK O POLSKOŚĆ</a:t>
            </a: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                                                                             </a:t>
            </a: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WARMII I MAZUR                                                                                                                                                                      1854-1940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77072"/>
            <a:ext cx="1809354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149080"/>
            <a:ext cx="2664296" cy="207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71600" y="692696"/>
            <a:ext cx="712879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</a:t>
            </a:r>
            <a:r>
              <a:rPr lang="pl-PL" sz="1400" b="1" dirty="0" smtClean="0"/>
              <a:t>10. Plac Konsulatu Polskiego 5 </a:t>
            </a:r>
            <a:r>
              <a:rPr lang="pl-PL" sz="1400" dirty="0" smtClean="0"/>
              <a:t>{os. Śródmieście}. W latach 1927- 1939  w secesyjnym budynku  wybudowanym pomiędzy rokiem 1906 a 1907 znalazł swą trzecią                                      i ostatnią siedzibę  Konsulat Polski w Niemczech. Ostatnim konsulem reprezentującym sprawy polskie na terenie dawnego państwa niemieckiego był Bogdan Jałowiecki pełniący tę funkcję od 1936 r. W 1939 roku został on aresztowany przez Niemców i osadzony           w obozie koncentracyjnym w </a:t>
            </a:r>
            <a:r>
              <a:rPr lang="pl-PL" sz="1400" dirty="0" err="1" smtClean="0"/>
              <a:t>Hohenbruch</a:t>
            </a:r>
            <a:r>
              <a:rPr lang="pl-PL" sz="1400" dirty="0" smtClean="0"/>
              <a:t>, a następnie w Działdowie gdzie zmarł w lutym 1941 roku. Na budynku , w którym obecnie mieści się Towarzystwo Miłośników Olsztyna umieszczona jest tablica upamiętniająca polską placówkę konsularną w dwudziestoleciu międzywojennym</a:t>
            </a:r>
            <a:endParaRPr lang="pl-PL" sz="1400" dirty="0"/>
          </a:p>
        </p:txBody>
      </p:sp>
      <p:pic>
        <p:nvPicPr>
          <p:cNvPr id="4" name="Obraz 3" descr="C:\Users\Bogna\Downloads\image1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4365104"/>
            <a:ext cx="366769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23728" y="408749"/>
            <a:ext cx="49685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TYM DOMU DO 1939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MIEŚCIŁ SIĘ KONSULAT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RZECZYPOSPOLITEJ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POLSKIEJ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OSTATNI KONSUL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BOHDAN JAŁOWIECKI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ZOSTAŁ ZAMORDOWANY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LUTYM 1941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SPOŁECZEŃSTWO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WARMII I MAZUR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OLSZTYN 1-IX-1981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4077072"/>
            <a:ext cx="3384376" cy="24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Bogna\Downloads\WP_20180214_16_04_18_Rich-ramk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645024"/>
            <a:ext cx="187274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11560" y="101243"/>
            <a:ext cx="806489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11. Dom Polski ul. Partyzantów 87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{os. Wojciecha Kętrzyńskiego}.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Budynek wzniesiono na początku XX wieku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Jego budowniczym był mistrz ciesielski August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Hosmann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, zaś inwestorem Otton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Holzky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który prowadził w nim hotel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„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Reichshof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”. Następny właściciel Gustav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Preuss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zmienia jego nazwę na „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Centralhotel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”. Nazwa hotelu jeszcze dwukrotnie ulegała zmianom z  „International”, na „Concordia”.  W 1919 r. sprzedano budowlę  polskim organizacjom głównie na cele związane z działaniami  plebiscytowymi 1920 roku.                 Do 1939 roku mieściły się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nim następujące polskie instytucje:   Warmińska Rada Ludowa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Bank Ludowy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,przedszkole, szkoła,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Związek Polaków   w Niemczech, Hufiec Harcerski Rejonu Wschodniopruskiego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teatr kukiełkowy „Bajka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”. Po wojnie w 1968 roku obiekt przekazano na siedzibę Ośrodka Badań Naukowych im. Wojciecha Kętrzyńskiego. Budowla wielokrotnie była modernizowana.   Pojawiła się nawet koncepcja jej wyburzenia i budowy nowoczesnego budynku, ale protesty pracowników placówki i  mieszkańców Olsztyna ostatecznie plany te udaremniły. Naprzeciwko Domu Polskiego przy ul. Partyzantów 1 w modernizowanym obecnie biurowcu miał krótko  w 1920 roku swoją pierwszą siedzibę Konsulat Polski. Na froncie budynku Domu Polskiego od ul. Lanca znajdują się trzy tablice pamiątkowe poświęcone działającym tu do II wojny instytucjom: szkole polskiej, hufcowi harcerskiemu oraz informacyjnej o tym obiekcie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645024"/>
            <a:ext cx="439248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3568" y="692696"/>
            <a:ext cx="86423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Zespół Szkół Ekonomiczno - Handlowych im.  Polaków spod Znaku Rodła</a:t>
            </a:r>
          </a:p>
          <a:p>
            <a:pPr eaLnBrk="0" hangingPunct="0"/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ul. Paderewskiego 10/12 –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Szkoła Podstawowa Nr.1 im. Ryszarda </a:t>
            </a:r>
            <a:r>
              <a:rPr lang="pl-PL" altLang="zh-CN" dirty="0" err="1" smtClean="0">
                <a:latin typeface="Times New Roman" pitchFamily="18" charset="0"/>
                <a:cs typeface="Times New Roman" pitchFamily="18" charset="0"/>
              </a:rPr>
              <a:t>Knosały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ul. Moniuszki 10 -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ul. Marii Zientary-Malewskiej –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ul. Jana Baczewskiego</a:t>
            </a:r>
          </a:p>
          <a:p>
            <a:pPr eaLnBrk="0" hangingPunct="0"/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Pomnik Ofiarom II Wojny Światowej –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Pomnik Bogumiła Linki –</a:t>
            </a:r>
          </a:p>
          <a:p>
            <a:pPr eaLnBrk="0" hangingPunct="0"/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Pomnik Bohaterów Walk o Wyzwolenie Narodowe i Społeczne Warmii i Mazur</a:t>
            </a:r>
          </a:p>
          <a:p>
            <a:pPr eaLnBrk="0" hangingPunct="0"/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w Parku Jakubowo –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ul. Erwina Kruka 28 (dawna Dąbrowszczaków) - 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ul. Michała Kajki –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Plac Konsulatu Polskiego –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Dom Polski –</a:t>
            </a:r>
            <a:r>
              <a:rPr lang="pl-PL" altLang="zh-CN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pl-PL" altLang="zh-CN" dirty="0" smtClean="0">
                <a:latin typeface="Times New Roman" pitchFamily="18" charset="0"/>
                <a:cs typeface="Times New Roman" pitchFamily="18" charset="0"/>
              </a:rPr>
              <a:t> ul. Andrzeja </a:t>
            </a:r>
            <a:r>
              <a:rPr lang="pl-PL" altLang="zh-CN" dirty="0" err="1" smtClean="0">
                <a:latin typeface="Times New Roman" pitchFamily="18" charset="0"/>
                <a:cs typeface="Times New Roman" pitchFamily="18" charset="0"/>
              </a:rPr>
              <a:t>Samulowskiego</a:t>
            </a:r>
            <a:endParaRPr lang="pl-PL" altLang="zh-CN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347864" y="3068960"/>
            <a:ext cx="4932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* [ Cmentarz Komunalny- groby Rodłaków]- opcja rozszerzona.</a:t>
            </a:r>
            <a:endParaRPr lang="pl-PL" altLang="zh-CN" sz="1400" dirty="0"/>
          </a:p>
          <a:p>
            <a:pPr eaLnBrk="0" hangingPunct="0"/>
            <a:endParaRPr lang="pl-PL" altLang="zh-CN" dirty="0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789040"/>
            <a:ext cx="3819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87624" y="548680"/>
            <a:ext cx="6552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TABLICE PAMIĄTKOWE NA ŚCIANIE DOMU POLSKIEGO</a:t>
            </a:r>
            <a:r>
              <a:rPr kumimoji="0" 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411760" y="1197333"/>
            <a:ext cx="51845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DOM POLSKI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POMNIK WIERNOŚCI OJCZYŹNIE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LATACH 1919-1939 SIEDZIBA ORGANIZACYJNA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RUCHU POLSKIEGO NA WARMII I MAZURACH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ZREKONSTRUOWANY W 60 ROCZNICĘ PLEBISCYTÓW 1920-1980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933056"/>
            <a:ext cx="3916937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03648" y="1201198"/>
            <a:ext cx="590465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70 ROCZNICĘ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ODRODZENIA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HARCERSTWA 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 WARMII I MAZURACH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ZUCHY,  HARCERZE  I INSTRUKTORZY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17.10.2015 r.    CHORĄGWI WARMIŃSKO-MAZURSKIEJ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933056"/>
            <a:ext cx="4109596" cy="248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67744" y="1196752"/>
            <a:ext cx="4752528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 DOMU TYM  W LATACH 1934-1939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MIEŚCIŁA SIĘ SZKOŁA  POLSKA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HOŁDZIE  NAUCZYCIELOM, RODZICOM I UCZNIOM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ZA WIERNOŚĆ OJCZYŹNIE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MIESZKAŃCY OLSZTYNA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861048"/>
            <a:ext cx="397337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260648"/>
            <a:ext cx="51845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12.ul. Jerzego Lanca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{os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C0504D"/>
                </a:solidFill>
                <a:effectLst/>
                <a:ea typeface="SimSun" pitchFamily="2" charset="-122"/>
              </a:rPr>
              <a:t>.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Śródmi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imSun" pitchFamily="2" charset="-122"/>
              </a:rPr>
              <a:t>eście Nr 6-8/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C0504D"/>
                </a:solidFill>
                <a:effectLst/>
                <a:ea typeface="SimSun" pitchFamily="2" charset="-122"/>
              </a:rPr>
              <a:t> </a:t>
            </a:r>
            <a:r>
              <a:rPr kumimoji="0" lang="pl-PL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os.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Wojciecha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Kętrzyńskiego Nr 2-4} (Jerzy Lanc 1901-1932 nauczyciel jedynej polskiej szkoły na Mazurach w Łęgu koło Piasutna, działacz oświatowy, organizator kursów doszkalających, założył Kółko Rolnicze, Koło Związku Młodzieży Ludowej. Był prezesem Koła Zjednoczenia Pracy Wsi i Miast. Działalność oświatowa prowadzona przez Lanca spotkała się z wrogością Niemców. Rodzice i uczniowie byli zastraszani, formy agresji były różnorodne , od donosów, poprzez oskarżenia  do prowokacji i napaści. Sam Jerzy Lanc za swe trwanie przy polskości zapłacił życiem. Sekcja zwłok wykazała, że zginął w wyniku zatrucia czadem.)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563888" y="3573016"/>
            <a:ext cx="1296144" cy="252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                     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Treść inskrypcji: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JERZY LANC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1901-1932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CIESZYNIAK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ODDAŁ ŻYCIE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ZA POLSKĄ  SPRAWĘ NA MAZURACH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645024"/>
            <a:ext cx="160715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89040"/>
            <a:ext cx="2695575" cy="173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2699792" y="764704"/>
            <a:ext cx="40324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13. ul. Bogumiła Linki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{</a:t>
            </a:r>
            <a:r>
              <a:rPr kumimoji="0" lang="pl-PL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os.Śródmieście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} 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12776"/>
            <a:ext cx="3888432" cy="220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275856" y="3727775"/>
            <a:ext cx="28083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Treść inskrypcji: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                           BOGUMIŁ LINKA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       1865-1932 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                     ROLNIK  SPOD SZCZYTNA                                                  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                    ODDAŁ ŻYCIE ZA POLSKĄ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SimSun" pitchFamily="2" charset="-122"/>
              </a:rPr>
              <a:t>                                                                           SPRAWĘ  NA  MAZURACH                                                                                                                   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404664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12. ul. Andrzeja </a:t>
            </a:r>
            <a:r>
              <a:rPr lang="pl-PL" sz="1400" b="1" dirty="0" err="1" smtClean="0"/>
              <a:t>Samulowskiego</a:t>
            </a:r>
            <a:r>
              <a:rPr lang="pl-PL" sz="1400" b="1" dirty="0" smtClean="0"/>
              <a:t> </a:t>
            </a:r>
            <a:r>
              <a:rPr lang="pl-PL" sz="1400" dirty="0" smtClean="0"/>
              <a:t>{os. Wojciecha Kętrzyńskiego}.                                                       (Andrzej </a:t>
            </a:r>
            <a:r>
              <a:rPr lang="pl-PL" sz="1400" dirty="0" err="1" smtClean="0"/>
              <a:t>Samulowski</a:t>
            </a:r>
            <a:r>
              <a:rPr lang="pl-PL" sz="1400" dirty="0" smtClean="0"/>
              <a:t> 1840-1928, warmiński  poeta ludowy, działacz oświatowy i społeczny, nauczyciel, założyciel  pierwszej polskiej księgarni na Warmii w 1878 r., współredaktor „Gazety Olsztyńskiej”).</a:t>
            </a:r>
            <a:endParaRPr lang="pl-PL" sz="1400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699792" y="1776681"/>
            <a:ext cx="39604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  <a:ea typeface="Times New Roman" pitchFamily="18" charset="0"/>
                <a:cs typeface="Lucida Sans"/>
              </a:rPr>
              <a:t>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ANDRZEJ SAMULOWSKI                                                                                                                                                                                                   1840-1928                                                                                                                                                                                                                    POETA LUDOWY                                                                                                                                                                                                                PIEWCA POLSKIEJ WARMII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149080"/>
            <a:ext cx="18439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33056"/>
            <a:ext cx="27146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835696" y="1385283"/>
            <a:ext cx="568863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Opcja dla wytrwałych- groby Rodłaków na Cmentarzu Komunalnym w Olsztynie przy ul. Poprzecznej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os.Podleśna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}.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452639"/>
            <a:ext cx="2308636" cy="340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763688" y="1158280"/>
            <a:ext cx="511256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1.RYSZARD KNOSAŁA (1907-1945)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SimSun" pitchFamily="2" charset="-122"/>
                <a:cs typeface="Lucida Sans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nauczyciel i kierownik szkół polskich na Warmii     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Chabrowie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Nowej Kaletce i Olsztynie, działacz harcerski w Prusach Wschodnich, więzień obozów koncentracyjnych  w 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Hohenbruch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 Dachau. Zmarł w obozie koncentracyjnym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Dachau .[Kw. 4A/R1/1]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645024"/>
            <a:ext cx="47356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259632" y="826840"/>
            <a:ext cx="644420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2.WŁADYSŁAWA KNOSAŁA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SimSun" pitchFamily="2" charset="-122"/>
                <a:cs typeface="Lucida Sans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(1908-1997)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– nauczycielka szkoły polskiej w Olsztynie, animatorka ruchu kulturalno-oświatowego na Warmii, redaktor, działaczka społeczno-oświatowa na Pomorzu i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Olsztynie (przed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wojną w Z P w N, po wojnie m.in. w  Towarzystwie Rozwoju Ziem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Zachodnich </a:t>
            </a:r>
            <a:r>
              <a:rPr lang="pl-PL" altLang="zh-CN" sz="14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orazTowarzystwie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Miłośników Olsztyna).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Była córką Jana Styp-Rekowskiego, długoletniego prezesa Związku Polaków na obszarze byłej rejencji koszalińskiej oraz żoną Ryszarda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Knosały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[Kw.4A/R1/2]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149080"/>
            <a:ext cx="2936076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51720" y="90872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1" dirty="0" smtClean="0"/>
              <a:t>3.SEWERYN PIENIĘŻNY, syn (1890-1940) </a:t>
            </a:r>
            <a:r>
              <a:rPr lang="pl-PL" sz="1400" dirty="0" smtClean="0"/>
              <a:t>polski dziennikarz, redaktor  i wydawca "Gazety Olsztyńskiej", działacz społeczno-oświatowy na Warmii.                  Zginął rozstrzelany w obozie koncentracyjnym w </a:t>
            </a:r>
            <a:r>
              <a:rPr lang="pl-PL" sz="1400" dirty="0" err="1" smtClean="0"/>
              <a:t>Hohenbruch</a:t>
            </a:r>
            <a:r>
              <a:rPr lang="pl-PL" sz="1400" dirty="0" smtClean="0"/>
              <a:t> koło Kłajpedy. Pochowany w 1946 r. po ekshumacji prochów w kwaterze oznaczonej [Kw. 4A /R1/1] </a:t>
            </a:r>
            <a:endParaRPr lang="pl-PL" sz="1400" dirty="0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645024"/>
            <a:ext cx="5040560" cy="29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4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804248" y="980728"/>
            <a:ext cx="1981200" cy="203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539552" y="-72852"/>
            <a:ext cx="860444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l-PL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1.ZSE-H ul. Paderewskiego 10/12 im. Polaków spod Znaku Rodła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{os. Podleśna} . </a:t>
            </a:r>
            <a:endParaRPr lang="pl-PL" altLang="zh-CN" sz="1600" dirty="0"/>
          </a:p>
          <a:p>
            <a:pPr eaLnBrk="0" hangingPunct="0"/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Patronem zbiorowym szkoły od roku 1985 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są działacze Związku Polaków 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Niemczech organizacji  utworzonej  w roku 1922 w Berlinie , której zadaniem było reprezentowanie  Polaków zamieszkujących zarówno w Niemczech jak i na terenach Warmii, Mazur, </a:t>
            </a:r>
            <a:r>
              <a:rPr lang="pl-PL" altLang="zh-CN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Powiśla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Pomorza  i  części Śląska, które znalazły się w państwie niemieckim po przegranym plebiscycie z roku 1920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/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szkole na uwagą zasługują następujące  elementy dekoracyjne ścian związane z problematyką Rodła , jego symbolami i hymnem oraz lokalizacją szkół polskich na Warmii i Mazurach przed II wojną światową. </a:t>
            </a:r>
          </a:p>
          <a:p>
            <a:pPr eaLnBrk="0" hangingPunct="0"/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Tymi obiektami są : I. Tablica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 Pięcioma Prawdami Polaków spod Znaku Rodła  i symbolem Rodła -  parter szkoły. 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Autorem 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płaskorzeźby  powstałej w </a:t>
            </a:r>
            <a:r>
              <a:rPr lang="pl-PL" altLang="zh-CN" sz="1600" dirty="0">
                <a:solidFill>
                  <a:srgbClr val="FF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roku 1985 jest</a:t>
            </a:r>
            <a:r>
              <a:rPr lang="pl-PL" altLang="zh-CN" sz="1600" dirty="0">
                <a:solidFill>
                  <a:srgbClr val="FF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Józef Borys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II. Mural przedstawiający sieć polskich szkół na Warmii i Mazurach przed II wojną światową- I piętro.   III. Mural przedstawiający różne warianty Rodła i fragment „Pieśni Rodła” autorstwa Edmunda </a:t>
            </a:r>
            <a:r>
              <a:rPr lang="pl-PL" altLang="zh-CN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Osmańczyka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 P. </a:t>
            </a:r>
            <a:r>
              <a:rPr lang="pl-PL" altLang="zh-CN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Kaczmarkowej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znajdujące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się na I piętrze szkoły.</a:t>
            </a:r>
            <a:endParaRPr lang="pl-PL" altLang="zh-CN" sz="1600" dirty="0"/>
          </a:p>
          <a:p>
            <a:pPr eaLnBrk="0" hangingPunct="0"/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Murale  są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dziełem Piotra Obary</a:t>
            </a:r>
            <a:r>
              <a:rPr lang="pl-PL" altLang="zh-CN" sz="1600" dirty="0">
                <a:solidFill>
                  <a:srgbClr val="FF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powstały </a:t>
            </a:r>
            <a:r>
              <a:rPr lang="pl-PL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roku 1985 roku.</a:t>
            </a:r>
            <a:endParaRPr lang="pl-PL" altLang="zh-CN" sz="1600" dirty="0"/>
          </a:p>
        </p:txBody>
      </p:sp>
      <p:sp>
        <p:nvSpPr>
          <p:cNvPr id="28674" name="AutoShape 2" descr="Znalezione obrazy dla zapytania zseh olsztyn"/>
          <p:cNvSpPr>
            <a:spLocks noChangeAspect="1" noChangeArrowheads="1"/>
          </p:cNvSpPr>
          <p:nvPr/>
        </p:nvSpPr>
        <p:spPr bwMode="auto">
          <a:xfrm>
            <a:off x="155575" y="-784225"/>
            <a:ext cx="1504950" cy="1638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8676" name="AutoShape 4" descr="Znalezione obrazy dla zapytania zseh olsztyn"/>
          <p:cNvSpPr>
            <a:spLocks noChangeAspect="1" noChangeArrowheads="1"/>
          </p:cNvSpPr>
          <p:nvPr/>
        </p:nvSpPr>
        <p:spPr bwMode="auto">
          <a:xfrm>
            <a:off x="155575" y="-784225"/>
            <a:ext cx="1504950" cy="1638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635896" y="3933056"/>
            <a:ext cx="1905000" cy="2371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547664" y="1346285"/>
            <a:ext cx="554461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We wspólnym grobie RODZINY PIENIĘŻNYCH pochowano m.in. tak zasłużone dla sprawy polskiej na Warmii i Mazurach osoby, jak: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5. SEWERYN PIENIĘŻNY, ojciec (1864-1905)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działacz społeczno-narodowy na Warmii, drukarz i współredaktor „Gazety Olsztyńskiej”.[Kw.4A/R1/1]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861048"/>
            <a:ext cx="3096344" cy="262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331640" y="1158280"/>
            <a:ext cx="57606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6. WŁADYSŁAW PIENIĘŻNY(1890-1940) , brat Seweryna St.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Drukarz, redaktor, działacz narodowy. Założyciel i pierwszy kierownik Banku Ludowego     w Olsztynie w 1910r., pomagał organizować  biblioteki Tow. Czytelni Ludowych na Warmii.  Po śmierci brata w 1905 r. przejął redakcję „Gazety Olsztyńskiej” i kierował nią do 1914r. [Kw.4A/R1/1]                         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                                 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933056"/>
            <a:ext cx="2743200" cy="230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691680" y="1412776"/>
            <a:ext cx="59046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7.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JOANNA z LISZEWSKICH PIENIĘŻNA (1887-1929)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działaczka plebiscytowa na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  <a:hlinkClick r:id="rId2" tooltip="Warmia"/>
              </a:rPr>
              <a:t>Warmii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właścicielka "Gazety Olsztyńskiej". Była siostrą założyciela „Gazety Olsztyńskiej” Jana Liszewskiego oraz żoną Seweryna (starszego) i matką  Seweryna (młodszego). [Kw.4A/R1/1]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933056"/>
            <a:ext cx="270820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03648" y="739443"/>
            <a:ext cx="612068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8. WANDA z DEMBIŃSKICH PIENIĘŻNA (1897-1967)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dziennikarka                                              i działaczka społeczno-oświatowa oraz nauczycielka na Warmii i Mazurach. Jako młoda dziewczyna brała udział w Powstaniu Wielkopolskim. Będąc pracownicą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Ministerstwa dla byłej dzielnicy pruskiej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wzięła udział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organizacji plebiscytu na Warmii i Mazurach.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Była żoną Seweryna (młodszego).Po wybuchu II wojny światowej aresztowana przez Niemców i uwięziona 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Ravensbrück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 Po uwolnieniu  powróciła do Olsztyna i pozostawała pod nadzorem gestapo do końca wojny. Po wojnie czynnie włączyła się w pracę w Urzędzie Ziemskim pomagając miejscowej ludności warmińskiej.[ Kw.4A/R1/1]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933056"/>
            <a:ext cx="264911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547664" y="695455"/>
            <a:ext cx="547260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9.FRANCISZEK BARCZ (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1892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-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1939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działacz oświatowy i narodowy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 Warmii  i </a:t>
            </a:r>
            <a:r>
              <a:rPr lang="pl-PL" altLang="zh-CN" sz="14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Powiślu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Współorganizator Związku Polaków w Prusach Wschodnich w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1920 r., pisał artykuły do „Gazety Olsztyńskiej”, członek Warmińskiego Komitetu Plebiscytowego  w Olsztynie, aktywny działacz Polsko-Katolickiego Towarzystwa Szkolnego na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Powiślu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sekretarz generalny Związku Towarzystw Młodzieży w Prusach Wschodnich, sekretarz IV Dzielnicy Związku Polaków w Niemczech, więzień obozu koncentracyjnego 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Sztuthofie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[Kw.4A/R4/9]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77072"/>
            <a:ext cx="2314575" cy="214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4077072"/>
            <a:ext cx="2808312" cy="232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331640" y="1196752"/>
            <a:ext cx="61926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 OTYLIA GROT </a:t>
            </a: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(1909-1990)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działaczka społeczna, oświatowa i harcerska,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nauczycielka przedszkoli polskich w Gietrzwałdzie i Nowej Kaletce, animatorka ruchu harcerskiego na Warmii, więźniarka obozów koncentracyjnych w </a:t>
            </a:r>
            <a:r>
              <a:rPr kumimoji="0" lang="pl-PL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Hohenbruch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Sachsenhausen  i Dachau . </a:t>
            </a:r>
            <a:r>
              <a:rPr kumimoji="0" lang="pl-PL" sz="1400" b="0" i="0" u="none" strike="noStrike" cap="none" normalizeH="0" baseline="0" dirty="0" smtClean="0">
                <a:ln>
                  <a:noFill/>
                </a:ln>
                <a:solidFill>
                  <a:srgbClr val="252525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[Kw.4A/R1/13]</a:t>
            </a: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77072"/>
            <a:ext cx="227039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2768087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619672" y="1685420"/>
            <a:ext cx="5688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11.Feliks BARABASZ (1919-1982)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bankowiec, działacz społeczno-gospodarczy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,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należał do Związku Polaków w Niemczech.[Kw16B/R4/11]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933056"/>
            <a:ext cx="2283641" cy="227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2808312" cy="239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331640" y="1237983"/>
            <a:ext cx="61206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12. JULIUSZ MALEWSKI (1899-1981)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działacz narodowy, społeczny i polityczny, udzielał się w  pracach polskiej komisji  plebiscytowej, należał do Związku Polaków  w Prusach Wschodnich, organizował bankowość i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spółdzielczość na Warmii. [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Kw.16B/R3/10]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221088"/>
            <a:ext cx="2016224" cy="16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77072"/>
            <a:ext cx="2664296" cy="221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1619672" y="1173669"/>
            <a:ext cx="57606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13. KAROL MAŁŁEK (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1898-1969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działacz mazurski, pisarz, folklorysta, publicysta i nauczyciel , przed II wojną światową był 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sekretarzem Związku Mazurów. [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Kw.13B/5/2]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149080"/>
            <a:ext cx="2095117" cy="209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4149080"/>
            <a:ext cx="2448272" cy="222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259632" y="1070883"/>
            <a:ext cx="64087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14. JAN BACZEWSKI (1890-1958)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polski działacz polityczny i oświatowy, w latach 1923-1928  przewodził </a:t>
            </a:r>
            <a:r>
              <a:rPr kumimoji="0" lang="pl-PL" altLang="zh-CN" sz="1400" b="0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IV Dzielnicy Związku Polaków w Niemczech, </a:t>
            </a:r>
            <a:r>
              <a:rPr kumimoji="0" lang="pl-PL" altLang="zh-CN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kierownik olsztyńskiej delegatury Warmińskiego Komitetu Plebiscytowego, współorganizator szkół polskich na Warmii, kierownik Mazurskiego Banku Ludowego w Olsztynie, współzałożyciel Związku Polaków w Prusach Wschodnich, prezes Związku Polskich Towarzystw Szkolnych w Niemczech, polski poseł do sejmu pruskiego w latach 1922-1928, więzień obozu koncentracyjnego w Sachsenhausen.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[Kw.10B/4/11]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221088"/>
            <a:ext cx="1676400" cy="192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149081"/>
            <a:ext cx="2520280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pl-PL" altLang="zh-CN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Treść inskrypcji:</a:t>
            </a:r>
            <a:endParaRPr lang="pl-PL" altLang="zh-CN"/>
          </a:p>
        </p:txBody>
      </p:sp>
      <p:sp>
        <p:nvSpPr>
          <p:cNvPr id="4099" name="Rectangle 13"/>
          <p:cNvSpPr>
            <a:spLocks noChangeArrowheads="1"/>
          </p:cNvSpPr>
          <p:nvPr/>
        </p:nvSpPr>
        <p:spPr bwMode="auto">
          <a:xfrm>
            <a:off x="2411413" y="936625"/>
            <a:ext cx="5905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PIĘĆ   PRAWD  POLAKÓW                                  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JESTEŚMY  POLAKAMI                                               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WIARA  OJCÓW  NASZYCH  JEST  WIARĄ NASZYCH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DZIECI                                                                                                                    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POLAK  POLAKOWI  BRATEM                             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CO  DZIEŃ  POLAK NARODOWI SŁUŻY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endParaRPr lang="pl-PL" altLang="zh-CN" sz="1400">
              <a:solidFill>
                <a:srgbClr val="FF0000"/>
              </a:solidFill>
            </a:endParaRPr>
          </a:p>
        </p:txBody>
      </p: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2411413" y="2276475"/>
            <a:ext cx="4537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POLSKA MATKĄ NASZĄ , NIE  WOLNO  MÓWIĆ                                                                </a:t>
            </a:r>
            <a:endParaRPr lang="pl-PL" altLang="zh-CN" sz="1400">
              <a:solidFill>
                <a:srgbClr val="FF0000"/>
              </a:solidFill>
            </a:endParaRPr>
          </a:p>
          <a:p>
            <a:pPr eaLnBrk="0" hangingPunct="0"/>
            <a:r>
              <a:rPr lang="pl-PL" altLang="zh-CN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O  MATCE ŹLE                                                                                                  </a:t>
            </a:r>
            <a:r>
              <a:rPr lang="pl-PL" altLang="zh-CN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l-PL" altLang="zh-CN" sz="1400">
              <a:solidFill>
                <a:srgbClr val="FF0000"/>
              </a:solidFill>
              <a:latin typeface="Andalus" pitchFamily="18" charset="-78"/>
              <a:cs typeface="Andalus" pitchFamily="18" charset="-78"/>
            </a:endParaRPr>
          </a:p>
          <a:p>
            <a:pPr eaLnBrk="0" hangingPunct="0"/>
            <a:r>
              <a:rPr lang="pl-PL" altLang="zh-CN" sz="140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                                                                          </a:t>
            </a:r>
            <a:endParaRPr lang="pl-PL" altLang="zh-CN" sz="1400"/>
          </a:p>
        </p:txBody>
      </p:sp>
      <p:pic>
        <p:nvPicPr>
          <p:cNvPr id="6" name="Obraz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077072"/>
            <a:ext cx="2990850" cy="207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403648" y="1052736"/>
            <a:ext cx="5904656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15. MICHAŁ LENGOWSKI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(1873-1967)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etnograf, działacz społeczny, poeta,  pisarz. Pracując w Westfalii  jako górnik był członkiem polskich stowarzyszeń –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Towarzystwa Ludowego , Związku Polaków w Niemczech oraz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Centralnego Komitetu Polskiego w Westfalii ,aktywnie włączając się w ich propolską działalność, działacz plebiscytowy, współzałożyciel Związku Polaków   w Prusach Wschodnich. [ Kw.6/R10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/11]  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619672" y="4221088"/>
            <a:ext cx="2076450" cy="163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149080"/>
            <a:ext cx="2664296" cy="202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1403648" y="1628800"/>
            <a:ext cx="57606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16. EDWARD TUROWSKI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(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1904-1972)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nauczyciel szkół polskich, działacz narodowy, więzień obozu koncentracyjnego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Sachsenhausen. [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Kw.24/13/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13</a:t>
            </a:r>
            <a:r>
              <a:rPr kumimoji="0" lang="pl-PL" altLang="zh-CN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]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149080"/>
            <a:ext cx="2088232" cy="186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77072"/>
            <a:ext cx="2448272" cy="204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403648" y="595427"/>
            <a:ext cx="59046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17. WALTER PÓŹNY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(1910-2012) olsztyński nauczyciel, warmińsko-mazurski działacz polityczny i społeczny, poseł, dziennikarz. Był 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aktywnie zaangażowany  w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działalność Towarzystwa Młodzieży Polskiej oraz Związku Polaków w Niemczech. Podczas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wojny został aresztowany przez gestapo i uwięziony na Pawiaku, skąd został odbity przez polskie podziemie. Pod przybranym nazwiskiem rozpoczął działalność konspiracyjną. Po wojnie zaangażował się w pomoc ludności mazurskiej nękanej przez szabrowników, w 1949 jako „wróg ludu” aresztowany przez UB, zrehabilitowany w 1956r.[Kw.26/R1/12]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149080"/>
            <a:ext cx="2040659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149080"/>
            <a:ext cx="2219325" cy="220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259632" y="1556792"/>
            <a:ext cx="64087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18. LUDWIKA STRAMKOWSKA (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1889 -1974)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działaczka ruchu polskiego.                           Za udzielanie pomocy jeńcom polskim zatrudnionym w Olsztynie została wraz z córkami: Ireną, Pelagią i Anną aresztowana przez Niemców.[Kw.3/R1/51]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59" y="3933056"/>
            <a:ext cx="3600401" cy="249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1259632" y="1086272"/>
            <a:ext cx="648072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19. OLGIERD DONIMIRSKI (1913-2004)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polski działacz społeczny i narodowy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 </a:t>
            </a:r>
            <a:r>
              <a:rPr lang="pl-PL" altLang="zh-CN" sz="14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Powiślu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w okresie międzywojennym, po wojnie pierwszy starosta olsztyński i urzędnik administracji gospodarczej. Był aktywnym działaczem w Związku Polaków w Niemczech  i Towarzystwie Młodzieży. Za swe zasługi dla sprawy polskiej w dawnych Prusach Wschodnich odznaczony m.in. Medalem Rodła.[ Kw.2/R3/44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05064"/>
            <a:ext cx="2379636" cy="224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2667786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475656" y="1389693"/>
            <a:ext cx="62646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20. KAZIMIERZ PACER (1911-1998)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nauczyciel polskiej szkoły w Skajbotach, działacz społeczno-oświatowy, animator ruchu muzycznego , teatralnego i sportowego na Warmii. [Kw.G2/R.1/3]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4221088"/>
            <a:ext cx="2448272" cy="185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77072"/>
            <a:ext cx="2808312" cy="205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403648" y="1230288"/>
            <a:ext cx="61926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21.MARIA ZIENTARA-MALEWSKA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SimSun" pitchFamily="2" charset="-122"/>
                <a:cs typeface="Lucida Sans" charset="0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1894-1984)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 poetka i prozaik, publicystka, nauczycielka szkoły polskiej 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Chabrowie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 , kierownika wydziału przedszkoli Związku Polskich Towarzystw  szkolnych w Berlinie, więźniarka obozu koncentracyjnego w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Ravensbrück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 charset="-18"/>
                <a:ea typeface="Times New Roman" pitchFamily="18" charset="0"/>
                <a:cs typeface="Lucida Sans" charset="0"/>
              </a:rPr>
              <a:t>,  zbieraczka folkloru warmińskiego. [Kw.15B/R.2/10]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77072"/>
            <a:ext cx="2664296" cy="182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3717032"/>
            <a:ext cx="2448272" cy="2944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03648" y="836712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21. EMILIA </a:t>
            </a:r>
            <a:r>
              <a:rPr lang="pl-PL" sz="1400" b="1" dirty="0" err="1" smtClean="0"/>
              <a:t>SUKERTOWA-BIEDRAWINA</a:t>
            </a:r>
            <a:r>
              <a:rPr lang="pl-PL" sz="1400" b="1" dirty="0" smtClean="0"/>
              <a:t> (1887-1970)</a:t>
            </a:r>
            <a:r>
              <a:rPr lang="pl-PL" sz="1400" dirty="0" smtClean="0"/>
              <a:t> polska pisarka i działaczka społeczno-oświatowa oraz turystyczna związana z terenem Warmii i Mazur. Przed II wojną działała m.in.  w Mazurskim Komitecie Plebiscytowym, a od 1921 w Związku Obrony Kresów Zachodnich. Po wojnie zamieszkałą w Olsztynie, gdzie  kierowała  Instytutem Mazurskim, a następnie Stacją Naukową Polskiego Towarzystwa Historycznego w Olsztynie. Jest Patronką mieszczącej się w Starym Ratuszu Wojewódzkiej Biblioteki Publicznej.[Kw.10B/R13/11]</a:t>
            </a:r>
            <a:endParaRPr lang="pl-PL" sz="1400" dirty="0"/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4077072"/>
            <a:ext cx="2520280" cy="202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149080"/>
            <a:ext cx="2808312" cy="197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31640" y="1052736"/>
            <a:ext cx="62646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22.IRENA (1918-1990)  I  PELAGIA (1915- 2006)   STRAMKOWSKIE, córki Ludwiki </a:t>
            </a:r>
            <a:r>
              <a:rPr kumimoji="0" lang="pl-PL" altLang="zh-CN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Stramkowskiej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Razem z matką Ludwiką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Stramkowską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i siostrą Anną za udzielanie pomocy jeńcom polskim zatrudnionym w Olsztynie zostały aresztowana przez Niemców. Pelagia kolportowała polskie książki w okresie międzywojennym ,po wojnie przez wiele lat prowadziła księgarnię przy ul. Lanca.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[Kw. 8A/R13/11]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2160240" cy="210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77072"/>
            <a:ext cx="2381250" cy="198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51520" y="2924944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 Pelagia </a:t>
            </a:r>
            <a:r>
              <a:rPr lang="pl-PL" b="1" dirty="0" err="1" smtClean="0"/>
              <a:t>Stramkowska</a:t>
            </a:r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6588224" y="2852936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Irena </a:t>
            </a:r>
            <a:r>
              <a:rPr lang="pl-PL" b="1" dirty="0" err="1" smtClean="0"/>
              <a:t>Stramkowska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293096"/>
            <a:ext cx="3096345" cy="177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Znalezione obrazy dla zapytania zseh olsztyn"/>
          <p:cNvSpPr>
            <a:spLocks noChangeAspect="1" noChangeArrowheads="1"/>
          </p:cNvSpPr>
          <p:nvPr/>
        </p:nvSpPr>
        <p:spPr bwMode="auto">
          <a:xfrm>
            <a:off x="155575" y="-2103438"/>
            <a:ext cx="5838825" cy="4381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645024"/>
            <a:ext cx="4104456" cy="308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1907704" y="1412776"/>
            <a:ext cx="49685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Tekst ,pomysł , zdjęcia ,oprawa graficzna fotografii: Bogna </a:t>
            </a:r>
            <a:r>
              <a:rPr kumimoji="0" lang="pl-PL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Daukszewicz</a:t>
            </a:r>
            <a:endParaRPr kumimoji="0" lang="pl-PL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Mapka trasy 1, prezentacja multimedialna : Piotr Knaf </a:t>
            </a:r>
            <a:endParaRPr kumimoji="0" lang="pl-PL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Mapka z planem grobów Rodłaków: Hubert Piotr Jaworski kl. II </a:t>
            </a:r>
            <a:r>
              <a:rPr kumimoji="0" lang="pl-PL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Ti”B</a:t>
            </a: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”</a:t>
            </a:r>
            <a:endParaRPr kumimoji="0" lang="pl-PL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Oprawa graficzna fotografii: Hubert Szostek i Kamil </a:t>
            </a:r>
            <a:r>
              <a:rPr kumimoji="0" lang="pl-PL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Wӧlki</a:t>
            </a: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z kl. I D                                           oraz Radosław </a:t>
            </a:r>
            <a:r>
              <a:rPr kumimoji="0" lang="pl-PL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Kierznowski</a:t>
            </a: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(absolwent </a:t>
            </a:r>
            <a:r>
              <a:rPr kumimoji="0" lang="pl-PL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ZSE-H</a:t>
            </a:r>
            <a:r>
              <a:rPr kumimoji="0" lang="pl-PL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</a:t>
            </a:r>
            <a:endParaRPr kumimoji="0" lang="pl-PL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403350" y="476250"/>
            <a:ext cx="68405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1400" b="1" i="1" dirty="0">
                <a:latin typeface="Times New Roman" pitchFamily="18" charset="0"/>
                <a:cs typeface="Times New Roman" pitchFamily="18" charset="0"/>
              </a:rPr>
              <a:t>Pięć Prawd Polaków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 jak chcieli jego twórcy  </a:t>
            </a:r>
            <a:r>
              <a:rPr lang="pl-PL" altLang="zh-CN" sz="1400" i="1" dirty="0">
                <a:latin typeface="Times New Roman" pitchFamily="18" charset="0"/>
                <a:cs typeface="Times New Roman" pitchFamily="18" charset="0"/>
              </a:rPr>
              <a:t>„nie z  rozumu mędrców wielkich się wywodzą, ale z najprostszych serc Ludu Polskiego wydobyte są”</a:t>
            </a:r>
            <a:r>
              <a:rPr lang="pl-PL" altLang="zh-CN" sz="1400" dirty="0">
                <a:latin typeface="Liberation Serif"/>
                <a:cs typeface="Lucida Sans"/>
              </a:rPr>
              <a:t> 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i skierowane zostały </a:t>
            </a:r>
            <a:r>
              <a:rPr lang="pl-PL" altLang="zh-CN" sz="1400" i="1" dirty="0">
                <a:latin typeface="Times New Roman" pitchFamily="18" charset="0"/>
                <a:cs typeface="Times New Roman" pitchFamily="18" charset="0"/>
              </a:rPr>
              <a:t>„do wszystkich serc polskich w świecie”. 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W zamyśle twórców Pięciu Prawd Polaków  miały one stanowić  swego rodzaju „mały dekalog” polskości oraz tego jaki powinien być każdy Polak.</a:t>
            </a:r>
            <a:endParaRPr lang="pl-PL" altLang="zh-CN" sz="1400" dirty="0"/>
          </a:p>
          <a:p>
            <a:pPr eaLnBrk="0" hangingPunct="0"/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O tym, co symbolizuje </a:t>
            </a:r>
            <a:r>
              <a:rPr lang="pl-PL" altLang="zh-CN" sz="1400" b="1" dirty="0">
                <a:latin typeface="Times New Roman" pitchFamily="18" charset="0"/>
                <a:cs typeface="Times New Roman" pitchFamily="18" charset="0"/>
              </a:rPr>
              <a:t>Rodło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 najlepiej niech  przemówią słowa jego pomysłodawcy </a:t>
            </a:r>
            <a:endParaRPr lang="pl-PL" altLang="zh-CN" sz="1400" dirty="0"/>
          </a:p>
          <a:p>
            <a:pPr eaLnBrk="0" hangingPunct="0"/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i współprojektanta Edmunda </a:t>
            </a:r>
            <a:r>
              <a:rPr lang="pl-PL" altLang="zh-CN" sz="1400" dirty="0" err="1">
                <a:latin typeface="Times New Roman" pitchFamily="18" charset="0"/>
                <a:cs typeface="Times New Roman" pitchFamily="18" charset="0"/>
              </a:rPr>
              <a:t>Osmańczyka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 :  </a:t>
            </a:r>
            <a:r>
              <a:rPr lang="pl-PL" altLang="zh-CN" sz="1400" b="1" dirty="0">
                <a:latin typeface="Times New Roman" pitchFamily="18" charset="0"/>
                <a:cs typeface="Times New Roman" pitchFamily="18" charset="0"/>
              </a:rPr>
              <a:t>„Znakiem Polaków w Niemczech jest RODŁO. Znak wiernej rzeki Wisły, kolebki Narodu Polskiego i znak królewskiego Krakowa, kolebki kultury polskiej. Oto nasze Rodło, które nie jest herbem, ani godłem ale znakiem łączności z całym Narodem Polskim i jego duszą”. 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Znak ten został zaprojektowany w roku 1932 przez działaczkę Z P w N plastyczkę Janinę Kłopocką.</a:t>
            </a:r>
            <a:endParaRPr lang="pl-PL" altLang="zh-CN" sz="1400" dirty="0"/>
          </a:p>
          <a:p>
            <a:pPr eaLnBrk="0" hangingPunct="0"/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Nazwa </a:t>
            </a:r>
            <a:r>
              <a:rPr lang="pl-PL" altLang="zh-CN" sz="1400" b="1" dirty="0">
                <a:latin typeface="Times New Roman" pitchFamily="18" charset="0"/>
                <a:cs typeface="Times New Roman" pitchFamily="18" charset="0"/>
              </a:rPr>
              <a:t>„Rodło” 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powstała z połączeń słów </a:t>
            </a:r>
            <a:r>
              <a:rPr lang="pl-PL" altLang="zh-CN" sz="1400" b="1" dirty="0">
                <a:latin typeface="Times New Roman" pitchFamily="18" charset="0"/>
                <a:cs typeface="Times New Roman" pitchFamily="18" charset="0"/>
              </a:rPr>
              <a:t>„rodzina”</a:t>
            </a:r>
            <a:r>
              <a:rPr lang="pl-PL" altLang="zh-CN" sz="1400" dirty="0">
                <a:latin typeface="Times New Roman" pitchFamily="18" charset="0"/>
                <a:cs typeface="Times New Roman" pitchFamily="18" charset="0"/>
              </a:rPr>
              <a:t> oraz </a:t>
            </a:r>
            <a:r>
              <a:rPr lang="pl-PL" altLang="zh-CN" sz="1400" b="1" dirty="0">
                <a:latin typeface="Times New Roman" pitchFamily="18" charset="0"/>
                <a:cs typeface="Times New Roman" pitchFamily="18" charset="0"/>
              </a:rPr>
              <a:t>„godło”.</a:t>
            </a:r>
            <a:endParaRPr lang="pl-PL" altLang="zh-CN" sz="1400" dirty="0"/>
          </a:p>
        </p:txBody>
      </p:sp>
      <p:pic>
        <p:nvPicPr>
          <p:cNvPr id="4" name="Obraz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861048"/>
            <a:ext cx="1704091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29523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059832" y="634308"/>
            <a:ext cx="27363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Treść inskrypcji: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…”Jesteśmy Polakami                                                                                                                      i tego żadna moc                                                                                                                           nie zmieni”…                                                                                                                                    „Pieśń Rodła”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2627784" y="1556792"/>
            <a:ext cx="123825" cy="209550"/>
          </a:xfrm>
          <a:prstGeom prst="pentagon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  <a:cs typeface="+mn-cs"/>
            </a:endParaRPr>
          </a:p>
        </p:txBody>
      </p:sp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2627784" y="2420888"/>
            <a:ext cx="123825" cy="257175"/>
          </a:xfrm>
          <a:prstGeom prst="pentagon">
            <a:avLst/>
          </a:pr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latin typeface="+mn-lt"/>
              <a:cs typeface="+mn-cs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-180975" y="1025525"/>
            <a:ext cx="932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2195513" y="966788"/>
            <a:ext cx="4679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SZKOLNICTWO POLSKIE NA WARMII I MAZURACH</a:t>
            </a:r>
            <a:endParaRPr lang="pl-PL" altLang="zh-CN" sz="1000" dirty="0"/>
          </a:p>
          <a:p>
            <a:pPr eaLnBrk="0" hangingPunct="0"/>
            <a:r>
              <a:rPr lang="pl-PL" altLang="zh-CN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W OKRESIE MIĘDZYWOJENNYM</a:t>
            </a:r>
            <a:endParaRPr lang="pl-PL" altLang="zh-CN" sz="1000" dirty="0"/>
          </a:p>
          <a:p>
            <a:pPr eaLnBrk="0" hangingPunct="0"/>
            <a:r>
              <a:rPr lang="pl-PL" altLang="zh-CN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	 </a:t>
            </a:r>
            <a:r>
              <a:rPr lang="pl-PL" altLang="zh-CN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SZKOŁY :</a:t>
            </a:r>
          </a:p>
          <a:p>
            <a:pPr algn="ctr" eaLnBrk="0" hangingPunct="0"/>
            <a:r>
              <a:rPr lang="pl-PL" altLang="zh-CN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BRĄSWAŁD,  CHABERKOWO,                                                                                   GIETRZWAŁD ,  GIŁAWY,  JAROTY, LESZNO, NOWA                                                   KALETKA, OLSZTYN, PIASUTNO, PLUSKI, PURDA</a:t>
            </a:r>
            <a:endParaRPr lang="pl-PL" altLang="zh-CN" sz="1000" dirty="0"/>
          </a:p>
          <a:p>
            <a:pPr algn="ctr" eaLnBrk="0" hangingPunct="0"/>
            <a:r>
              <a:rPr lang="pl-PL" altLang="zh-CN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WIELKA, SKAJBOTY, STANCLEWO, UNIESZEWO, WORYTY, </a:t>
            </a:r>
            <a:endParaRPr lang="pl-PL" altLang="zh-CN" sz="1000" dirty="0"/>
          </a:p>
          <a:p>
            <a:pPr eaLnBrk="0" hangingPunct="0"/>
            <a:endParaRPr lang="pl-PL" altLang="zh-CN" sz="1000" dirty="0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2843213" y="2193925"/>
            <a:ext cx="3529012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altLang="zh-CN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endParaRPr lang="pl-PL" altLang="zh-CN" sz="700"/>
          </a:p>
          <a:p>
            <a:pPr eaLnBrk="0" hangingPunct="0"/>
            <a:r>
              <a:rPr lang="pl-PL" altLang="zh-CN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pl-PL" altLang="zh-CN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PRZEDSZKOLA:</a:t>
            </a:r>
          </a:p>
          <a:p>
            <a:pPr eaLnBrk="0" hangingPunct="0"/>
            <a:r>
              <a:rPr lang="pl-PL" altLang="zh-CN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CHABERKOWO   GIETRZWAŁD,</a:t>
            </a:r>
            <a:r>
              <a:rPr lang="pl-PL" altLang="zh-CN" sz="900">
                <a:solidFill>
                  <a:srgbClr val="000000"/>
                </a:solidFill>
                <a:latin typeface="Andalus" pitchFamily="18" charset="-78"/>
                <a:cs typeface="Andalus" pitchFamily="18" charset="-78"/>
              </a:rPr>
              <a:t>    PLUSKI,   PURDA WIELKA,       UNIESZEWO, WORYTY   WYMÓJ                                                                  </a:t>
            </a:r>
            <a:endParaRPr lang="pl-PL" altLang="zh-CN" sz="700"/>
          </a:p>
          <a:p>
            <a:pPr eaLnBrk="0" hangingPunct="0"/>
            <a:endParaRPr lang="pl-PL" altLang="zh-CN"/>
          </a:p>
        </p:txBody>
      </p:sp>
      <p:pic>
        <p:nvPicPr>
          <p:cNvPr id="8" name="Obraz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005064"/>
            <a:ext cx="264305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47664" y="945015"/>
            <a:ext cx="58326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2. Szkoła Podstawowa Nr.1 im. Ryszarda </a:t>
            </a:r>
            <a:r>
              <a:rPr kumimoji="0" lang="pl-PL" altLang="zh-CN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Knosały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u. Moniuszki 10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os.Zatorze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}.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( Ryszard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Knosała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1907-1945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iberation Serif"/>
                <a:ea typeface="SimSun" pitchFamily="2" charset="-122"/>
                <a:cs typeface="Lucida Sans"/>
              </a:rPr>
              <a:t>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nauczyciel i działacz polski na Śląsku Opolskim oraz Warmii i Mazurach. Zmarł w obozie koncentracyjnym w Dachau. 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1960 r. odbyła się uroczystość nadania szkole imienia Ryszarda </a:t>
            </a:r>
            <a:r>
              <a:rPr lang="pl-PL" altLang="zh-CN" sz="14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Knosały</a:t>
            </a:r>
            <a:r>
              <a:rPr lang="pl-PL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. N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 parterze korytarza znajduje się płaskorzeźba przedstawiająca Patrona placówki oraz poświęcone mu  tablice pamiątkowe przybliżające  jego życie i działalność. Ponadto w szkole znajduje się Izba Tradycji poświęcona   osobie</a:t>
            </a:r>
            <a:r>
              <a:rPr kumimoji="0" lang="pl-PL" altLang="zh-C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Ryszarda </a:t>
            </a:r>
            <a:r>
              <a:rPr kumimoji="0" lang="pl-PL" altLang="zh-CN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Knosały</a:t>
            </a:r>
            <a:r>
              <a:rPr kumimoji="0" lang="pl-PL" altLang="zh-CN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077072"/>
            <a:ext cx="18097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933056"/>
            <a:ext cx="2905125" cy="232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971600" y="149441"/>
            <a:ext cx="74168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3. ul. Marii Zientary-Malewskiej Nr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FF3333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pl-PL" altLang="zh-CN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3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{os. Zatorze}. Kamienica , w której w latach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1948-1984 mieszkała warmińska poetka, działaczka i nauczycielka szkół polskich. 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Na ścianie domu znajduje się tablica pamiątkowa  ufundowana na przełomie roku 2009/2010 staraniem 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FF3333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…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Autorką projektu tablicy jest Sara </a:t>
            </a:r>
            <a:r>
              <a:rPr kumimoji="0" lang="pl-PL" altLang="zh-CN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Szerszunowicz</a:t>
            </a:r>
            <a:r>
              <a:rPr kumimoji="0" lang="pl-PL" altLang="zh-CN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  <a:endParaRPr kumimoji="0" lang="pl-PL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51520" y="1296410"/>
            <a:ext cx="144016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Treść inskrypcji: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51520" y="1652410"/>
            <a:ext cx="295232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W TYM DOMU W LATACH 1948-1981</a:t>
            </a:r>
            <a:endParaRPr kumimoji="0" lang="pl-PL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MIESZKAŁA WARMIŃSKA POETKA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MARIA ZIENTARA-MALEWSKA (1894-1984)</a:t>
            </a: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23528" y="2341186"/>
            <a:ext cx="3384376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 WARMIO MOJA ! O ZIEMIO KOCHANA !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PRACĄ I ŁZAMI I KRWIĄ POŚWIĘCONA,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OJCÓW I MATEK TRUDEM PRZEORANA,</a:t>
            </a:r>
            <a:endParaRPr kumimoji="0" lang="pl-PL" altLang="zh-CN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ZIEMIO RODZINNA BĄDŹ </a:t>
            </a: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BŁOGOSŁAWIONA</a:t>
            </a:r>
            <a:r>
              <a:rPr kumimoji="0" lang="pl-PL" altLang="zh-CN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!</a:t>
            </a:r>
            <a:endParaRPr kumimoji="0" lang="pl-PL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40152" y="2397805"/>
            <a:ext cx="230425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POŚWIĘCIŁA WARMII</a:t>
            </a:r>
            <a:endParaRPr kumimoji="0" lang="pl-PL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zh-CN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NAJPIĘKNIEJSZE STROFY</a:t>
            </a:r>
            <a:endParaRPr kumimoji="0" lang="pl-PL" altLang="zh-CN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933056"/>
            <a:ext cx="2137366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77072"/>
            <a:ext cx="2373364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3166</Words>
  <Application>Microsoft Office PowerPoint</Application>
  <PresentationFormat>Pokaz na ekranie (4:3)</PresentationFormat>
  <Paragraphs>172</Paragraphs>
  <Slides>49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60" baseType="lpstr">
      <vt:lpstr>宋体</vt:lpstr>
      <vt:lpstr>宋体</vt:lpstr>
      <vt:lpstr>Andalus</vt:lpstr>
      <vt:lpstr>Arial</vt:lpstr>
      <vt:lpstr>Arial Black</vt:lpstr>
      <vt:lpstr>Bookman Old Style</vt:lpstr>
      <vt:lpstr>Calibri</vt:lpstr>
      <vt:lpstr>Liberation Serif</vt:lpstr>
      <vt:lpstr>Lucida Sans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Piotr</dc:creator>
  <cp:lastModifiedBy>Użytkownik systemu Windows</cp:lastModifiedBy>
  <cp:revision>72</cp:revision>
  <dcterms:created xsi:type="dcterms:W3CDTF">2018-02-27T19:04:33Z</dcterms:created>
  <dcterms:modified xsi:type="dcterms:W3CDTF">2018-04-10T17:37:09Z</dcterms:modified>
</cp:coreProperties>
</file>