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CE6BD-960B-4067-BB3A-DA2369988B83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1DB52-50F9-4986-98FA-1B1A1BCD80A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5F27F-4904-43AE-8D54-50DDCD08923C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12147-AA31-4FF0-9B0A-248348EBC39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1C238-F41E-4A69-9E5F-7E8FF0853F5C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59F86-4E6E-439E-BCE6-5A1C12020E4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BEACB-1C1B-41E2-8DA3-1A34D6A93112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E5002-56C3-4A64-A72B-5B3C3AED42C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43D23-B967-48E9-89FF-1F5D0C9C3BBD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F5C95-6D92-4260-BE5E-8EF400A3641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42F73-6EF6-49B5-8B16-B17ECDC47179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28CD1-DFEC-42EF-A3EC-EB0C3B04CFF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9C0A0-6401-4FCD-B0C2-249048CD08E0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8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D09E5-CC96-464A-9B46-2DC64F375E7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FAF25-AA27-451F-8258-3F53760CCEB9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4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6FC4F-87FD-4CD2-9EE3-E9BD553E3C6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5C784-0410-44B8-98F0-931E68F61D56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7F3A4-2B7E-4908-8F96-908174F7298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1F62C-F153-4287-95AE-E4818ABD0580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C7336-8C3B-4858-82E9-23F6362721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938A5-E686-419A-9229-F0BD2F661BB6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528A9-DF13-4FAA-AFC2-6054A419F0B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27" name="Symbol zastępczy tekstu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0F3559-FB7B-4235-B7C6-DEED2BD6042E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9E5F68-5B23-4074-BF12-1150AEB576B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802" r:id="rId2"/>
    <p:sldLayoutId id="2147483804" r:id="rId3"/>
    <p:sldLayoutId id="2147483801" r:id="rId4"/>
    <p:sldLayoutId id="2147483800" r:id="rId5"/>
    <p:sldLayoutId id="2147483799" r:id="rId6"/>
    <p:sldLayoutId id="2147483798" r:id="rId7"/>
    <p:sldLayoutId id="2147483797" r:id="rId8"/>
    <p:sldLayoutId id="2147483796" r:id="rId9"/>
    <p:sldLayoutId id="2147483795" r:id="rId10"/>
    <p:sldLayoutId id="21474837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pole tekstowe 6"/>
          <p:cNvSpPr txBox="1">
            <a:spLocks noChangeArrowheads="1"/>
          </p:cNvSpPr>
          <p:nvPr/>
        </p:nvSpPr>
        <p:spPr bwMode="auto">
          <a:xfrm>
            <a:off x="539750" y="1052513"/>
            <a:ext cx="7920038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6000" b="1">
                <a:latin typeface="Bahnschrift Light SemiCondensed"/>
              </a:rPr>
              <a:t>SZLAK ŻOŁNIERZY</a:t>
            </a:r>
          </a:p>
          <a:p>
            <a:pPr algn="ctr"/>
            <a:r>
              <a:rPr lang="pl-PL" sz="6000" b="1">
                <a:solidFill>
                  <a:srgbClr val="FF0000"/>
                </a:solidFill>
                <a:latin typeface="Bahnschrift Light SemiCondensed"/>
              </a:rPr>
              <a:t>NIEPODLEGŁOŚCI</a:t>
            </a:r>
          </a:p>
        </p:txBody>
      </p:sp>
      <p:sp>
        <p:nvSpPr>
          <p:cNvPr id="13314" name="pole tekstowe 14"/>
          <p:cNvSpPr txBox="1">
            <a:spLocks noChangeArrowheads="1"/>
          </p:cNvSpPr>
          <p:nvPr/>
        </p:nvSpPr>
        <p:spPr bwMode="auto">
          <a:xfrm>
            <a:off x="1071563" y="3500438"/>
            <a:ext cx="7316787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latin typeface="Bahnschrift Light"/>
              </a:rPr>
              <a:t>Świadomość własnej przeszłości pomaga nam włączyć się w długi szereg pokoleń, by przekazać innym wspólne dobro - Ojczyznę."</a:t>
            </a:r>
            <a:br>
              <a:rPr lang="pl-PL" sz="2000" b="1">
                <a:latin typeface="Bahnschrift Light"/>
              </a:rPr>
            </a:br>
            <a:r>
              <a:rPr lang="pl-PL" sz="2000" b="1">
                <a:latin typeface="Bahnschrift Light"/>
              </a:rPr>
              <a:t/>
            </a:r>
            <a:br>
              <a:rPr lang="pl-PL" sz="2000" b="1">
                <a:latin typeface="Bahnschrift Light"/>
              </a:rPr>
            </a:br>
            <a:r>
              <a:rPr lang="pl-PL" sz="2000" b="1">
                <a:latin typeface="Bahnschrift Light"/>
              </a:rPr>
              <a:t>			      Jan Paweł II ( Karol Wojtyła</a:t>
            </a:r>
            <a:r>
              <a:rPr lang="pl-PL" b="1">
                <a:latin typeface="Bahnschrift Light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pole tekstowe 1"/>
          <p:cNvSpPr txBox="1">
            <a:spLocks noChangeArrowheads="1"/>
          </p:cNvSpPr>
          <p:nvPr/>
        </p:nvSpPr>
        <p:spPr bwMode="auto">
          <a:xfrm>
            <a:off x="3500438" y="500063"/>
            <a:ext cx="5643562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Book Antiqua" pitchFamily="18" charset="0"/>
              </a:rPr>
              <a:t> </a:t>
            </a:r>
            <a:r>
              <a:rPr lang="pl-PL" sz="2000">
                <a:latin typeface="Book Antiqua" pitchFamily="18" charset="0"/>
              </a:rPr>
              <a:t>Generał broni Wojska Polskiego, Naczelny Dowódca wszystkich Wojsk Polskich od 4 października 1918 roku, komendant Legionów, od 16 marca do 2 kwietnia 1915 roku, pełniący obowiązki komendanta Legionów od 4 do 13 listopada 1916 roku, minister bez teki w drugim rządzie Władysława Sikorskiego w październiku 1939 roku, przewodniczący Obywatelskiego Komitetu Wykonawczego Obrony Państwa w 1920 roku</a:t>
            </a:r>
            <a:r>
              <a:rPr lang="pl-PL" sz="2000" baseline="30000">
                <a:latin typeface="Book Antiqua" pitchFamily="18" charset="0"/>
              </a:rPr>
              <a:t>]</a:t>
            </a:r>
            <a:r>
              <a:rPr lang="pl-PL" sz="2000">
                <a:latin typeface="Book Antiqua" pitchFamily="18" charset="0"/>
              </a:rPr>
              <a:t>, dowódca Frontu Północnego w czasie wojny polsko-bolszewickiej, Generalny Inspektor Armii Ochotniczej w 1920 roku, prezes Rady Naczelnej Stronnictwa Pracy w 1937 roku, Komendant Polowych Drużyn Sokolich w 1913 roku, harcmistrz, przewodniczący ZHP, prezes Komitetu PCK, działacz polityczny i społeczny, kawaler Orderów: Orła Białego i Virtuti Militari.</a:t>
            </a:r>
          </a:p>
        </p:txBody>
      </p:sp>
      <p:pic>
        <p:nvPicPr>
          <p:cNvPr id="2050" name="Picture 2" descr="Znalezione obrazy dla zapytania jÃ³zef hall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357313"/>
            <a:ext cx="3263900" cy="3857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https://upload.wikimedia.org/wikipedia/commons/4/4f/Eugeniusz-Ma%C5%82aczewski_%281895-1922%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2786062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pole tekstowe 2"/>
          <p:cNvSpPr txBox="1">
            <a:spLocks noChangeArrowheads="1"/>
          </p:cNvSpPr>
          <p:nvPr/>
        </p:nvSpPr>
        <p:spPr bwMode="auto">
          <a:xfrm flipH="1">
            <a:off x="3286125" y="500063"/>
            <a:ext cx="41735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600">
                <a:latin typeface="Book Antiqua" pitchFamily="18" charset="0"/>
              </a:rPr>
              <a:t>EUGENIUSZ MAŁACZEWSKI </a:t>
            </a:r>
          </a:p>
        </p:txBody>
      </p:sp>
      <p:sp>
        <p:nvSpPr>
          <p:cNvPr id="23555" name="pole tekstowe 4"/>
          <p:cNvSpPr txBox="1">
            <a:spLocks noChangeArrowheads="1"/>
          </p:cNvSpPr>
          <p:nvPr/>
        </p:nvSpPr>
        <p:spPr bwMode="auto">
          <a:xfrm>
            <a:off x="3357563" y="1643063"/>
            <a:ext cx="4000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Book Antiqua" pitchFamily="18" charset="0"/>
              </a:rPr>
              <a:t>(1895 – 1922)</a:t>
            </a: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3214688" y="2071688"/>
            <a:ext cx="55006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800">
                <a:latin typeface="Book Antiqua" pitchFamily="18" charset="0"/>
              </a:rPr>
              <a:t>Urodził się w Humaniu               na Ukrainie </a:t>
            </a:r>
          </a:p>
        </p:txBody>
      </p:sp>
      <p:sp>
        <p:nvSpPr>
          <p:cNvPr id="23557" name="pole tekstowe 6"/>
          <p:cNvSpPr txBox="1">
            <a:spLocks noChangeArrowheads="1"/>
          </p:cNvSpPr>
          <p:nvPr/>
        </p:nvSpPr>
        <p:spPr bwMode="auto">
          <a:xfrm>
            <a:off x="3500438" y="3214688"/>
            <a:ext cx="5000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Book Antiqua" pitchFamily="18" charset="0"/>
            </a:endParaRPr>
          </a:p>
        </p:txBody>
      </p:sp>
      <p:sp>
        <p:nvSpPr>
          <p:cNvPr id="23558" name="pole tekstowe 7"/>
          <p:cNvSpPr txBox="1">
            <a:spLocks noChangeArrowheads="1"/>
          </p:cNvSpPr>
          <p:nvPr/>
        </p:nvSpPr>
        <p:spPr bwMode="auto">
          <a:xfrm>
            <a:off x="3357563" y="3214688"/>
            <a:ext cx="5786437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Book Antiqua" pitchFamily="18" charset="0"/>
              </a:rPr>
              <a:t>Od 1915 był ochotnikiem w armii rosyjskiej. Od lipca 1917 był oficerem I Korpusu Polskiego w Rosji, a od stycznia 1918 - III Korpusu. Po rozbrojeniu przez Austriaków skierował się na północ, do oddziałów polskich, ale po drodze trzykrotnie aresztowali go bolszewicy. Skazany na śmierć uciekł z konwoju. Od lipca 1918 służył w Archangielsku, w oddziałach Murmańczyków, a następnie przeszedł do Błękitnej Armii gen. Hallera. Zmarł w zakopiańskim hospicjum na gruźlicę. Został pochowany na Nowym Cmentarzu w Zakopanem.</a:t>
            </a:r>
          </a:p>
          <a:p>
            <a:r>
              <a:rPr lang="pl-PL">
                <a:latin typeface="Book Antiqua" pitchFamily="18" charset="0"/>
              </a:rPr>
              <a:t>Odznaczony Orderem Virtuti Militari nr 6941.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http://www.zoltowscy.pl/wp/wp-content/uploads/2016/01/zoltows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275" y="642938"/>
            <a:ext cx="30067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pole tekstowe 2"/>
          <p:cNvSpPr txBox="1">
            <a:spLocks noChangeArrowheads="1"/>
          </p:cNvSpPr>
          <p:nvPr/>
        </p:nvSpPr>
        <p:spPr bwMode="auto">
          <a:xfrm>
            <a:off x="3857625" y="357188"/>
            <a:ext cx="400050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600">
                <a:latin typeface="Book Antiqua" pitchFamily="18" charset="0"/>
              </a:rPr>
              <a:t>GENERAŁ EDWARD ŻÓŁTOWSKI </a:t>
            </a:r>
          </a:p>
          <a:p>
            <a:endParaRPr lang="pl-PL">
              <a:latin typeface="Book Antiqua" pitchFamily="18" charset="0"/>
            </a:endParaRPr>
          </a:p>
          <a:p>
            <a:endParaRPr lang="pl-PL">
              <a:latin typeface="Book Antiqua" pitchFamily="18" charset="0"/>
            </a:endParaRPr>
          </a:p>
          <a:p>
            <a:endParaRPr lang="pl-PL">
              <a:latin typeface="Book Antiqua" pitchFamily="18" charset="0"/>
            </a:endParaRPr>
          </a:p>
          <a:p>
            <a:endParaRPr lang="pl-PL">
              <a:latin typeface="Book Antiqua" pitchFamily="18" charset="0"/>
            </a:endParaRPr>
          </a:p>
          <a:p>
            <a:endParaRPr lang="pl-PL">
              <a:latin typeface="Book Antiqua" pitchFamily="18" charset="0"/>
            </a:endParaRPr>
          </a:p>
          <a:p>
            <a:endParaRPr lang="pl-PL">
              <a:latin typeface="Book Antiqua" pitchFamily="18" charset="0"/>
            </a:endParaRPr>
          </a:p>
          <a:p>
            <a:endParaRPr lang="pl-PL">
              <a:latin typeface="Book Antiqua" pitchFamily="18" charset="0"/>
            </a:endParaRPr>
          </a:p>
          <a:p>
            <a:r>
              <a:rPr lang="pl-PL" sz="2000">
                <a:latin typeface="Book Antiqua" pitchFamily="18" charset="0"/>
              </a:rPr>
              <a:t>LOKALNY PATRIOTA – URODZIŁSIĘ W MOCHOWIE POD SIERPCEM</a:t>
            </a:r>
          </a:p>
        </p:txBody>
      </p:sp>
      <p:sp>
        <p:nvSpPr>
          <p:cNvPr id="24579" name="pole tekstowe 4"/>
          <p:cNvSpPr txBox="1">
            <a:spLocks noChangeArrowheads="1"/>
          </p:cNvSpPr>
          <p:nvPr/>
        </p:nvSpPr>
        <p:spPr bwMode="auto">
          <a:xfrm>
            <a:off x="3929063" y="2071688"/>
            <a:ext cx="4143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600">
                <a:latin typeface="Book Antiqua" pitchFamily="18" charset="0"/>
              </a:rPr>
              <a:t>1775 -1842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pole tekstowe 1"/>
          <p:cNvSpPr txBox="1">
            <a:spLocks noChangeArrowheads="1"/>
          </p:cNvSpPr>
          <p:nvPr/>
        </p:nvSpPr>
        <p:spPr bwMode="auto">
          <a:xfrm>
            <a:off x="500063" y="642938"/>
            <a:ext cx="7929562" cy="535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Book Antiqua" pitchFamily="18" charset="0"/>
              </a:rPr>
              <a:t>  Urodził się </a:t>
            </a:r>
            <a:r>
              <a:rPr lang="pl-PL" b="1">
                <a:latin typeface="Book Antiqua" pitchFamily="18" charset="0"/>
              </a:rPr>
              <a:t>18  marca 1775 roku w Mochowie</a:t>
            </a:r>
            <a:r>
              <a:rPr lang="pl-PL">
                <a:latin typeface="Book Antiqua" pitchFamily="18" charset="0"/>
              </a:rPr>
              <a:t> w rodzinie szlacheckiej. Do wojska wstąpił w wieku 15 lat. Uczestniczył w 39 bitwach, był kilkakrotnie ranny i wielokrotnie odznaczany za męstwo. Właśnie męstwo, rozsądek i wcześnie ujawnione zdolności dowódcze były przesłankami jego szybkiej kariery wojskowej. W okresie Insurekcji kościuszkowskiej bił się pod Warszawą i Radoszycami. Od maja 1797 roku w Legionach, od razu w stopniu porucznika artylerii pieszej, zaraz potem awansowany na kpt. 3-go batalionu piechoty. Odbył kolejne kampanie 1797r., 1800r. W 1803 roku ożenił się z Kazimierą Skoraszewską, a ich córka, Magdalena, przyszła na świat w marcu 1806 roku, w Mediolanie. W tymże roku Żółtowski udał się za Wielką Armią do kraju, gdzie z miejsca mianowany został majorem Pułku 3-go Piechoty, wraz z którym bił się pod Nidzicą i Dobrym Miastem. 2 marca 1807 roku otrzymał dowództwo Pułku wraz z awansem na pułkownika. W kampanii 1809 roku na czele Pułku 3-go Piechoty był obecny pod Raszynem, prawdopodobnie wziął udział w szturmie Sandomierza., następnie bronił tej twierdzy. 11 grudnia 1811 roku otrzymał awans na generała brygady a 3 marca 1812 roku objął 1-wszą brygadę w 17 DP gen. Dąbrowskiego.</a:t>
            </a:r>
          </a:p>
          <a:p>
            <a:r>
              <a:rPr lang="pl-PL">
                <a:latin typeface="Book Antiqua" pitchFamily="18" charset="0"/>
              </a:rPr>
              <a:t>  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Prostokąt 1"/>
          <p:cNvSpPr>
            <a:spLocks noChangeArrowheads="1"/>
          </p:cNvSpPr>
          <p:nvPr/>
        </p:nvSpPr>
        <p:spPr bwMode="auto">
          <a:xfrm>
            <a:off x="142875" y="642938"/>
            <a:ext cx="878681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Book Antiqua" pitchFamily="18" charset="0"/>
              </a:rPr>
              <a:t> W latach 1812-1813 uczestniczył w wojnie francusko-rosyjskiej i odwrocie Napoleona z Rosji. W Królestwie Polskim pozostał w służbie, mianowany dowódcą pierwszej brygady. w 1826 roku otrzymał awans na generała dywizji i komendę twierdzy w Zamościu. W powstaniu listopadowym organizował wojska powstańcze w Lubelskiem. Umarł </a:t>
            </a:r>
            <a:r>
              <a:rPr lang="pl-PL" b="1">
                <a:latin typeface="Book Antiqua" pitchFamily="18" charset="0"/>
              </a:rPr>
              <a:t>30 stycznia 1842 roku</a:t>
            </a:r>
            <a:r>
              <a:rPr lang="pl-PL">
                <a:latin typeface="Book Antiqua" pitchFamily="18" charset="0"/>
              </a:rPr>
              <a:t>.</a:t>
            </a:r>
          </a:p>
          <a:p>
            <a:r>
              <a:rPr lang="pl-PL">
                <a:latin typeface="Book Antiqua" pitchFamily="18" charset="0"/>
              </a:rPr>
              <a:t>       Edward Żółtowski nie był typowym żołdakiem. Znany z dobroci i pobłażliwości, w rozsądnych granicach, dla wybryków swych podwładnych, był przez nich szanowany i kochany. Kazimierz Wójcicki zapisał taką anegdotę z tym związaną:</a:t>
            </a:r>
          </a:p>
          <a:p>
            <a:r>
              <a:rPr lang="pl-PL">
                <a:latin typeface="Book Antiqua" pitchFamily="18" charset="0"/>
              </a:rPr>
              <a:t>        "Młody szczupły, zwinny porucznik Walenty Czekierski, mający wielkie łaski u płci pięknej, bez urlopu przybywszy do Warszawy, przebrał się za kobietę i zaczął po reducie myszkować, a że zręcznie udawał kobietę, koledzy zaprosili go do bufetu i wybornym uraczyli ponczem (...) smakowało dobrze, więc nie zważało się na liczbę, Koledzy go odeszli a pan Walenty , zapomniawszy maski, wychodzi z bufetu i piskliwym głosem zaczepia swego pułkownika , Żółtowskiego (...) </a:t>
            </a:r>
            <a:br>
              <a:rPr lang="pl-PL">
                <a:latin typeface="Book Antiqua" pitchFamily="18" charset="0"/>
              </a:rPr>
            </a:br>
            <a:r>
              <a:rPr lang="pl-PL">
                <a:latin typeface="Book Antiqua" pitchFamily="18" charset="0"/>
              </a:rPr>
              <a:t>- A porucznik co tu porabia? - zapytał go surowo </a:t>
            </a:r>
            <a:br>
              <a:rPr lang="pl-PL">
                <a:latin typeface="Book Antiqua" pitchFamily="18" charset="0"/>
              </a:rPr>
            </a:br>
            <a:r>
              <a:rPr lang="pl-PL">
                <a:latin typeface="Book Antiqua" pitchFamily="18" charset="0"/>
              </a:rPr>
              <a:t>- Ja nie porucznik- piszczy pan Walenty </a:t>
            </a:r>
            <a:br>
              <a:rPr lang="pl-PL">
                <a:latin typeface="Book Antiqua" pitchFamily="18" charset="0"/>
              </a:rPr>
            </a:br>
            <a:r>
              <a:rPr lang="pl-PL">
                <a:latin typeface="Book Antiqua" pitchFamily="18" charset="0"/>
              </a:rPr>
              <a:t>-Dajże pokój mój poruczniku, drugi raz lepiej pilnuj swej maski i bez urlopu nie wyjeżdżaj bo się z kozą zobaczysz! - odrzekł znany z dobroci a ukochany przez swych oficerów pułkownik".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Prostokąt 1"/>
          <p:cNvSpPr>
            <a:spLocks noChangeArrowheads="1"/>
          </p:cNvSpPr>
          <p:nvPr/>
        </p:nvSpPr>
        <p:spPr bwMode="auto">
          <a:xfrm>
            <a:off x="0" y="428625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Book Antiqua" pitchFamily="18" charset="0"/>
              </a:rPr>
              <a:t> Edward Żółtowski miał skomplikowaną sytuację rodzinną spowodowaną małżeństwem - bardzo zresztą udanym - z Kazimierą Skoraszewską, tancerką o chłopskim rodowodzie. W początkach XIX wieku, taki postępek był traktowany jako podwójny mezalians. Ale miłość obojga i determinacja Edwarda przezwyciężyła wszelkie przeszkody. </a:t>
            </a:r>
            <a:br>
              <a:rPr lang="pl-PL">
                <a:latin typeface="Book Antiqua" pitchFamily="18" charset="0"/>
              </a:rPr>
            </a:br>
            <a:r>
              <a:rPr lang="pl-PL">
                <a:latin typeface="Book Antiqua" pitchFamily="18" charset="0"/>
              </a:rPr>
              <a:t>          Kazimiera była przed zamążpójściem tancerką w zespole baletowym magnata, podskarbiego litewskiego Antoniego Tyzenhauza. O pannach z tego zespołu Kazimierz Wójcicki pisze:</a:t>
            </a:r>
          </a:p>
          <a:p>
            <a:r>
              <a:rPr lang="pl-PL">
                <a:latin typeface="Book Antiqua" pitchFamily="18" charset="0"/>
              </a:rPr>
              <a:t>       "Pod takim ostrym dozorem pani Słonczyńskiej, słynęły tancerki ze skromności, toteż wielu młodzieży ubiegało się o ich rękę. Dość tu przywieść panią Żółtowską, późniejszą generałową (...) dzieliła z nim trudy dalekich marszów po Europie. Piękna i powabna niewiasta , strzegąca swej godności, była celem czci i uwielbienia wszystkich, co ją bliżej znali".  </a:t>
            </a:r>
            <a:br>
              <a:rPr lang="pl-PL">
                <a:latin typeface="Book Antiqua" pitchFamily="18" charset="0"/>
              </a:rPr>
            </a:br>
            <a:r>
              <a:rPr lang="pl-PL">
                <a:latin typeface="Book Antiqua" pitchFamily="18" charset="0"/>
              </a:rPr>
              <a:t>         Mimo wszystko rodzina Żółtowskich starała się ukryć rodowód żony Edwarda.</a:t>
            </a:r>
          </a:p>
          <a:p>
            <a:r>
              <a:rPr lang="pl-PL">
                <a:latin typeface="Book Antiqua" pitchFamily="18" charset="0"/>
              </a:rPr>
              <a:t>        "Jak wszyscy tancerze wywodzący się z zespołu baletowego podskarbiego Tyzenhausa w Grodnie, pochodziła ona z rodziny chłopskiej i wolność otrzymała dopiero z rąk Stanisława Augusta w Warszawie. Wstydliwa ta parantela była starannie ukrywana przez rodzinę Żółtowskich, która starała się zatrzeć wszelkie ślady genealogii pani generałowej, uwielbianej zresztą przez męża, bardzo o nią w młodych latach zazdrosnego (...), która mu nieodmienne domowe szczęście do zgonu swego w 1829 roku zapewniła.</a:t>
            </a:r>
          </a:p>
          <a:p>
            <a:r>
              <a:rPr lang="pl-PL">
                <a:latin typeface="Book Antiqua" pitchFamily="18" charset="0"/>
              </a:rPr>
              <a:t>    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ole tekstowe 1"/>
          <p:cNvSpPr txBox="1">
            <a:spLocks noChangeArrowheads="1"/>
          </p:cNvSpPr>
          <p:nvPr/>
        </p:nvSpPr>
        <p:spPr bwMode="auto">
          <a:xfrm>
            <a:off x="642938" y="642938"/>
            <a:ext cx="692943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>
                <a:latin typeface="Book Antiqua" pitchFamily="18" charset="0"/>
              </a:rPr>
              <a:t>PRACĘ  WYKONAŁY:</a:t>
            </a:r>
          </a:p>
          <a:p>
            <a:endParaRPr lang="pl-PL" sz="2400" b="1">
              <a:latin typeface="Book Antiqua" pitchFamily="18" charset="0"/>
            </a:endParaRPr>
          </a:p>
          <a:p>
            <a:r>
              <a:rPr lang="pl-PL" sz="2400" b="1">
                <a:latin typeface="Book Antiqua" pitchFamily="18" charset="0"/>
              </a:rPr>
              <a:t>GABRYSIA LISZEWSKA</a:t>
            </a:r>
          </a:p>
          <a:p>
            <a:r>
              <a:rPr lang="pl-PL" sz="2400" b="1">
                <a:latin typeface="Book Antiqua" pitchFamily="18" charset="0"/>
              </a:rPr>
              <a:t>JULIA JANISZEWSKA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nalezione obrazy dla zapytania cytaty o niepodlegÅoÅci"/>
          <p:cNvPicPr>
            <a:picLocks noChangeAspect="1" noChangeArrowheads="1"/>
          </p:cNvPicPr>
          <p:nvPr/>
        </p:nvPicPr>
        <p:blipFill>
          <a:blip r:embed="rId2"/>
          <a:srcRect l="3278" t="2326" r="2459" b="5814"/>
          <a:stretch>
            <a:fillRect/>
          </a:stretch>
        </p:blipFill>
        <p:spPr bwMode="auto">
          <a:xfrm>
            <a:off x="500034" y="571480"/>
            <a:ext cx="8215370" cy="56436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rostokąt 1"/>
          <p:cNvSpPr>
            <a:spLocks noChangeArrowheads="1"/>
          </p:cNvSpPr>
          <p:nvPr/>
        </p:nvSpPr>
        <p:spPr bwMode="auto">
          <a:xfrm>
            <a:off x="2357438" y="785813"/>
            <a:ext cx="4572000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800">
                <a:latin typeface="Comic Sans MS" pitchFamily="66" charset="0"/>
              </a:rPr>
              <a:t>„Spotkał was ten zaszczyt niezmierny, że pierwsi pójdziecie do Królestwa i przestąpicie granicę rosyjskiego zaboru, jako czołowa kolumna wojska polskiego, idącego walczyć za oswobodzenie ojczyzny” – te słowa wypowiedział Józef Piłsudski do swych  żołnierzy</a:t>
            </a:r>
            <a:r>
              <a:rPr lang="pl-PL" sz="2800">
                <a:latin typeface="Algerian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Prostokąt 1"/>
          <p:cNvSpPr>
            <a:spLocks noChangeArrowheads="1"/>
          </p:cNvSpPr>
          <p:nvPr/>
        </p:nvSpPr>
        <p:spPr bwMode="auto">
          <a:xfrm>
            <a:off x="857250" y="857250"/>
            <a:ext cx="45720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omic Sans MS" pitchFamily="66" charset="0"/>
              </a:rPr>
              <a:t>Niepodległości naszego kraju nie byłoby, gdyby nie poświęcenie i bohaterstwo wielu tysięcy Polaków</a:t>
            </a:r>
            <a:r>
              <a:rPr lang="pl-PL">
                <a:latin typeface="Book Antiqua" pitchFamily="18" charset="0"/>
              </a:rPr>
              <a:t/>
            </a:r>
            <a:br>
              <a:rPr lang="pl-PL">
                <a:latin typeface="Book Antiqua" pitchFamily="18" charset="0"/>
              </a:rPr>
            </a:br>
            <a:endParaRPr lang="pl-PL">
              <a:latin typeface="Book Antiqua" pitchFamily="18" charset="0"/>
            </a:endParaRPr>
          </a:p>
        </p:txBody>
      </p:sp>
      <p:pic>
        <p:nvPicPr>
          <p:cNvPr id="8194" name="Picture 2" descr="Znalezione obrazy dla zapytania ZOÅNIERZE NIEPODLEGÅOSC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2857500"/>
            <a:ext cx="6786562" cy="31146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Walery Sławek. Fot. NA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342900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pole tekstowe 4"/>
          <p:cNvSpPr txBox="1">
            <a:spLocks noChangeArrowheads="1"/>
          </p:cNvSpPr>
          <p:nvPr/>
        </p:nvSpPr>
        <p:spPr bwMode="auto">
          <a:xfrm>
            <a:off x="3786188" y="357188"/>
            <a:ext cx="42862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200" b="1">
                <a:latin typeface="Book Antiqua" pitchFamily="18" charset="0"/>
              </a:rPr>
              <a:t>WALERY SŁAWEK 1879 -1939</a:t>
            </a:r>
          </a:p>
        </p:txBody>
      </p:sp>
      <p:sp>
        <p:nvSpPr>
          <p:cNvPr id="17411" name="pole tekstowe 5"/>
          <p:cNvSpPr txBox="1">
            <a:spLocks noChangeArrowheads="1"/>
          </p:cNvSpPr>
          <p:nvPr/>
        </p:nvSpPr>
        <p:spPr bwMode="auto">
          <a:xfrm>
            <a:off x="3786188" y="1928813"/>
            <a:ext cx="5072062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3200">
                <a:latin typeface="Book Antiqua" pitchFamily="18" charset="0"/>
              </a:rPr>
              <a:t>Urodził się 2 listopada 1879 r. we wsi Strutynka na Podolu w rodzinie </a:t>
            </a:r>
          </a:p>
          <a:p>
            <a:pPr algn="just"/>
            <a:r>
              <a:rPr lang="pl-PL" sz="3200">
                <a:latin typeface="Book Antiqua" pitchFamily="18" charset="0"/>
              </a:rPr>
              <a:t>o tradycjach szlacheckich.</a:t>
            </a:r>
          </a:p>
        </p:txBody>
      </p:sp>
      <p:sp>
        <p:nvSpPr>
          <p:cNvPr id="17412" name="pole tekstowe 7"/>
          <p:cNvSpPr txBox="1">
            <a:spLocks noChangeArrowheads="1"/>
          </p:cNvSpPr>
          <p:nvPr/>
        </p:nvSpPr>
        <p:spPr bwMode="auto">
          <a:xfrm>
            <a:off x="4143375" y="2928938"/>
            <a:ext cx="4500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pole tekstowe 1"/>
          <p:cNvSpPr txBox="1">
            <a:spLocks noChangeArrowheads="1"/>
          </p:cNvSpPr>
          <p:nvPr/>
        </p:nvSpPr>
        <p:spPr bwMode="auto">
          <a:xfrm>
            <a:off x="3714750" y="714375"/>
            <a:ext cx="5214938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>
                <a:latin typeface="Book Antiqua" pitchFamily="18" charset="0"/>
              </a:rPr>
              <a:t>Pseudonim „Gustaw”, – polityk okresu II Rzeczypospolitej, trzykrotny premier Polski, marszałek Sejmu, wolnomularz, podpułkownik dyplomowany piechoty Wojska Polskiego. Członek Polskiej Partii Socjalistycznej i Organizacji Bojowej PPS, jeden z najbliższych współpracowników Józefa Piłsudskiego, lider obozu sanacyjnego (tzw. grupy pułkowników), jeden z głównych twórców założeń konstytucji kwietniowej. Pod koniec życia zmarginalizowany wewnątrz sanacyjnego obozu rządowego, popełnił samobójstwo.</a:t>
            </a:r>
          </a:p>
        </p:txBody>
      </p:sp>
      <p:pic>
        <p:nvPicPr>
          <p:cNvPr id="6146" name="Picture 2" descr="Znalezione obrazy dla zapytania walery sÅawe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85794"/>
            <a:ext cx="3571868" cy="46759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Kazimierz Sosnkowski. Fot. CA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214313"/>
            <a:ext cx="3429000" cy="4486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458" name="pole tekstowe 2"/>
          <p:cNvSpPr txBox="1">
            <a:spLocks noChangeArrowheads="1"/>
          </p:cNvSpPr>
          <p:nvPr/>
        </p:nvSpPr>
        <p:spPr bwMode="auto">
          <a:xfrm flipH="1">
            <a:off x="4613275" y="928688"/>
            <a:ext cx="38163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>
                <a:latin typeface="Book Antiqua" pitchFamily="18" charset="0"/>
              </a:rPr>
              <a:t>KAZIMIERZ SOSNKOWSKI (1885-1969</a:t>
            </a:r>
            <a:r>
              <a:rPr lang="pl-PL" sz="2400">
                <a:latin typeface="Book Antiqua" pitchFamily="18" charset="0"/>
              </a:rPr>
              <a:t>)</a:t>
            </a:r>
          </a:p>
          <a:p>
            <a:r>
              <a:rPr lang="pl-PL">
                <a:latin typeface="Book Antiqua" pitchFamily="18" charset="0"/>
              </a:rPr>
              <a:t/>
            </a:r>
            <a:br>
              <a:rPr lang="pl-PL">
                <a:latin typeface="Book Antiqua" pitchFamily="18" charset="0"/>
              </a:rPr>
            </a:br>
            <a:endParaRPr lang="pl-PL">
              <a:latin typeface="Book Antiqua" pitchFamily="18" charset="0"/>
            </a:endParaRPr>
          </a:p>
        </p:txBody>
      </p:sp>
      <p:sp>
        <p:nvSpPr>
          <p:cNvPr id="19459" name="pole tekstowe 3"/>
          <p:cNvSpPr txBox="1">
            <a:spLocks noChangeArrowheads="1"/>
          </p:cNvSpPr>
          <p:nvPr/>
        </p:nvSpPr>
        <p:spPr bwMode="auto">
          <a:xfrm>
            <a:off x="4714875" y="2071688"/>
            <a:ext cx="4000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>
                <a:latin typeface="Book Antiqua" pitchFamily="18" charset="0"/>
              </a:rPr>
              <a:t> Urodził się 19 listopada 1885 r. </a:t>
            </a:r>
          </a:p>
          <a:p>
            <a:r>
              <a:rPr lang="pl-PL" sz="2000">
                <a:latin typeface="Book Antiqua" pitchFamily="18" charset="0"/>
              </a:rPr>
              <a:t>w Warszawie</a:t>
            </a:r>
          </a:p>
        </p:txBody>
      </p:sp>
      <p:pic>
        <p:nvPicPr>
          <p:cNvPr id="19460" name="Picture 2" descr="Znalezione obrazy dla zapytania warszawa odzyskanie niepodleglos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0" y="3571875"/>
            <a:ext cx="451485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pole tekstowe 5"/>
          <p:cNvSpPr txBox="1">
            <a:spLocks noChangeArrowheads="1"/>
          </p:cNvSpPr>
          <p:nvPr/>
        </p:nvSpPr>
        <p:spPr bwMode="auto">
          <a:xfrm>
            <a:off x="3286125" y="500063"/>
            <a:ext cx="585787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Book Antiqua" pitchFamily="18" charset="0"/>
              </a:rPr>
              <a:t>Pseudonimy: Baca, Godziemba, Józef, Józef Godziemba, Ryszard, Szef (ur. 19 listopada1885 w Warszawie, zm. 11 października 1969 w Arundel, w Kanadzie) – polski dowódca wojskowy i polityk, działacz niepodległościowy, początkowo w Polskiej Partii Socjalistycznej i jej Organizacji Bojowej, założyciel Związku Walki Czynnej, szef sztabu I Brygady Legionów Polskich, wiceminister (1919–1920), a potem minister spraw wojskowych (1920–1924). Przedstawiciel Polski w Lidze Narodów (1925), od 1936 generał broni Wojska Polskiego, dowódca Frontu Południowego podczas kampanii wrześniowej 1939. Następca Prezydenta RP, minister bez teki w rządzie gen. Władysława Sikorskiego na emigracji (1939–1940), komendant główny Związku Walki Zbrojnej (1939–1941), Wódz Naczelny Polskich Sił Zbrojnych (1943–1944), przewodniczący Komitetu Ministrów dla Spraw Kraju od 8 listopada 1939 roku, członek władz Towarzystwa Rozwoju Ziem Wschodnich</a:t>
            </a:r>
            <a:r>
              <a:rPr lang="pl-PL" baseline="30000">
                <a:solidFill>
                  <a:schemeClr val="bg1"/>
                </a:solidFill>
                <a:latin typeface="Book Antiqua" pitchFamily="18" charset="0"/>
              </a:rPr>
              <a:t>.</a:t>
            </a:r>
            <a:endParaRPr lang="pl-PL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4098" name="Picture 2" descr="Znalezione obrazy dla zapytania kazimierz sosnkowsk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143000"/>
            <a:ext cx="2665413" cy="37861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Gen. JÃ³zef Haller. Fot. CA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14313"/>
            <a:ext cx="34290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pole tekstowe 2"/>
          <p:cNvSpPr txBox="1">
            <a:spLocks noChangeArrowheads="1"/>
          </p:cNvSpPr>
          <p:nvPr/>
        </p:nvSpPr>
        <p:spPr bwMode="auto">
          <a:xfrm>
            <a:off x="4143375" y="857250"/>
            <a:ext cx="4286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600">
                <a:latin typeface="Book Antiqua" pitchFamily="18" charset="0"/>
              </a:rPr>
              <a:t>JÓZEF HALLER  (1873-1960</a:t>
            </a:r>
            <a:r>
              <a:rPr lang="pl-PL">
                <a:latin typeface="Book Antiqua" pitchFamily="18" charset="0"/>
              </a:rPr>
              <a:t>)</a:t>
            </a:r>
          </a:p>
        </p:txBody>
      </p:sp>
      <p:sp>
        <p:nvSpPr>
          <p:cNvPr id="21507" name="pole tekstowe 3"/>
          <p:cNvSpPr txBox="1">
            <a:spLocks noChangeArrowheads="1"/>
          </p:cNvSpPr>
          <p:nvPr/>
        </p:nvSpPr>
        <p:spPr bwMode="auto">
          <a:xfrm>
            <a:off x="4357688" y="2928938"/>
            <a:ext cx="4000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Book Antiqua" pitchFamily="18" charset="0"/>
              </a:rPr>
              <a:t>Urodził się w Jurczycach koło Krakowa, w rodzinie ziemiańskiej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Wierzchołek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845</TotalTime>
  <Words>1063</Words>
  <Application>Microsoft Office PowerPoint</Application>
  <PresentationFormat>Pokaz na ekranie (4:3)</PresentationFormat>
  <Paragraphs>45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11</vt:i4>
      </vt:variant>
      <vt:variant>
        <vt:lpstr>Szablon projektu</vt:lpstr>
      </vt:variant>
      <vt:variant>
        <vt:i4>2</vt:i4>
      </vt:variant>
      <vt:variant>
        <vt:lpstr>Tytuły slajdów</vt:lpstr>
      </vt:variant>
      <vt:variant>
        <vt:i4>16</vt:i4>
      </vt:variant>
    </vt:vector>
  </HeadingPairs>
  <TitlesOfParts>
    <vt:vector size="29" baseType="lpstr">
      <vt:lpstr>Book Antiqua</vt:lpstr>
      <vt:lpstr>Arial</vt:lpstr>
      <vt:lpstr>Lucida Sans</vt:lpstr>
      <vt:lpstr>Wingdings 2</vt:lpstr>
      <vt:lpstr>Wingdings</vt:lpstr>
      <vt:lpstr>Wingdings 3</vt:lpstr>
      <vt:lpstr>Calibri</vt:lpstr>
      <vt:lpstr>Bahnschrift Light SemiCondensed</vt:lpstr>
      <vt:lpstr>Bahnschrift Light</vt:lpstr>
      <vt:lpstr>Comic Sans MS</vt:lpstr>
      <vt:lpstr>Algerian</vt:lpstr>
      <vt:lpstr>Wierzchołek</vt:lpstr>
      <vt:lpstr>Wierzchołek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SZLAK ŻOŁNIERZY NIEPODLEGŁOŚCI</dc:title>
  <dc:creator>Agnieszka Liszewska</dc:creator>
  <cp:lastModifiedBy>Windows XP</cp:lastModifiedBy>
  <cp:revision>86</cp:revision>
  <dcterms:created xsi:type="dcterms:W3CDTF">2018-10-13T14:24:42Z</dcterms:created>
  <dcterms:modified xsi:type="dcterms:W3CDTF">2018-11-12T17:48:55Z</dcterms:modified>
</cp:coreProperties>
</file>