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3"/>
  </p:notes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8D1717"/>
    <a:srgbClr val="DAC2D7"/>
    <a:srgbClr val="F7ED6D"/>
    <a:srgbClr val="B198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60"/>
  </p:normalViewPr>
  <p:slideViewPr>
    <p:cSldViewPr>
      <p:cViewPr varScale="1">
        <p:scale>
          <a:sx n="93" d="100"/>
          <a:sy n="93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4ED215B-1EA3-4205-B096-AB3B8C73DF4F}" type="datetimeFigureOut">
              <a:rPr lang="pl-PL"/>
              <a:pPr>
                <a:defRPr/>
              </a:pPr>
              <a:t>2018-11-12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CCA51CB-7D86-45B9-974E-14B1636D87B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ymbol zastępczy obrazu slajd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pl-PL" smtClean="0"/>
          </a:p>
        </p:txBody>
      </p:sp>
      <p:sp>
        <p:nvSpPr>
          <p:cNvPr id="20483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41792A8-E782-4759-A153-D0B7CDC3CDB3}" type="slidenum">
              <a:rPr lang="pl-PL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34820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pl-PL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1172875-F1DC-4014-9DF6-BFD8993691F2}" type="slidenum">
              <a:rPr lang="pl-PL"/>
              <a:pPr/>
              <a:t>‹#›</a:t>
            </a:fld>
            <a:endParaRPr lang="pl-PL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fld id="{3C9DED67-27FD-43ED-ACA3-6C3BA69D8F57}" type="datetimeFigureOut">
              <a:rPr lang="pl-PL"/>
              <a:pPr/>
              <a:t>2018-11-12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AD8A9AD-8C6F-4202-8A84-B6B86AA486D4}" type="datetimeFigureOut">
              <a:rPr lang="pl-PL"/>
              <a:pPr/>
              <a:t>2018-11-12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B413FF-A30A-4E6A-AE51-26C8D288BDF5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AC684F-9B25-4CCB-AB65-98FFE3F6A2AE}" type="datetimeFigureOut">
              <a:rPr lang="pl-PL"/>
              <a:pPr/>
              <a:t>2018-11-12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98AFC-AC09-4BAD-A410-3819460DF0CD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ADD1A1-25DC-4203-8E23-46EB43435450}" type="datetimeFigureOut">
              <a:rPr lang="pl-PL"/>
              <a:pPr/>
              <a:t>2018-11-12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0FF641-27F8-49EA-B4C4-EA06F19022B6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BD9E5B5-D0BB-4CDA-BA4A-E1F7E2C86A31}" type="datetimeFigureOut">
              <a:rPr lang="pl-PL"/>
              <a:pPr/>
              <a:t>2018-11-12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9AC98-878B-472E-9986-1BB1709D00BE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8574F1-2AAD-45EA-BC5A-80D96657BA16}" type="datetimeFigureOut">
              <a:rPr lang="pl-PL"/>
              <a:pPr/>
              <a:t>2018-11-12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A5AE6A-957A-4B11-931E-6F70C50AC396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61F33F-33BD-4B8F-BACE-39D3F3523295}" type="datetimeFigureOut">
              <a:rPr lang="pl-PL"/>
              <a:pPr/>
              <a:t>2018-11-12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CF7BAA-D667-4610-83EF-999633F9830B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C58E6B-664C-4999-AB0B-CA331298F167}" type="datetimeFigureOut">
              <a:rPr lang="pl-PL"/>
              <a:pPr/>
              <a:t>2018-11-12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6E409B-D2E9-444C-B358-B5C9D745FC99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4C5772-3702-481D-B9A9-138A0B39753B}" type="datetimeFigureOut">
              <a:rPr lang="pl-PL"/>
              <a:pPr/>
              <a:t>2018-11-12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8ACE9E-98F6-4734-B401-E8E18A11B621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49376C-DCF1-4F20-85DB-38EDA4499666}" type="datetimeFigureOut">
              <a:rPr lang="pl-PL"/>
              <a:pPr/>
              <a:t>2018-11-12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80C289-2DD0-42B6-ABE9-02EC7EA11AF7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227CE5-8A5E-4E91-A7AC-E9B40979F2F4}" type="datetimeFigureOut">
              <a:rPr lang="pl-PL"/>
              <a:pPr/>
              <a:t>2018-11-12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3D91F-2738-436E-891D-0AB4A3C5D7AF}" type="slidenum">
              <a:rPr lang="pl-PL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2FDD0501-8437-42FD-A3FA-252333D781C8}" type="datetimeFigureOut">
              <a:rPr lang="pl-PL"/>
              <a:pPr/>
              <a:t>2018-11-12</a:t>
            </a:fld>
            <a:endParaRPr lang="pl-PL"/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pl-PL"/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9206FC9B-0F1C-4BAF-AE0F-364DB71D48E4}" type="slidenum">
              <a:rPr lang="pl-PL"/>
              <a:pPr/>
              <a:t>‹#›</a:t>
            </a:fld>
            <a:endParaRPr lang="pl-PL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lskieradio.pl/10/5371/Artykul/1660407,Inka-Nastolatka-ktora-walczyla-z-komunizmem" TargetMode="Externa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pl-PL" sz="4000" b="1">
                <a:solidFill>
                  <a:srgbClr val="FFFF00"/>
                </a:solidFill>
                <a:latin typeface="Airmole Antique"/>
              </a:rPr>
              <a:t>Leksykon</a:t>
            </a:r>
            <a:br>
              <a:rPr lang="pl-PL" sz="4000" b="1">
                <a:solidFill>
                  <a:srgbClr val="FFFF00"/>
                </a:solidFill>
                <a:latin typeface="Airmole Antique"/>
              </a:rPr>
            </a:br>
            <a:r>
              <a:rPr lang="pl-PL" sz="4000" b="1">
                <a:solidFill>
                  <a:srgbClr val="FFFF00"/>
                </a:solidFill>
                <a:latin typeface="Airmole Antique"/>
              </a:rPr>
              <a:t>Szlak  żołnierzy Niepodległości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>
                <a:solidFill>
                  <a:srgbClr val="FFFF00"/>
                </a:solidFill>
                <a:latin typeface="Airmole Antique"/>
              </a:rPr>
              <a:t>Dominik Dołasiński Va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Prostokąt 4"/>
          <p:cNvSpPr>
            <a:spLocks noChangeArrowheads="1"/>
          </p:cNvSpPr>
          <p:nvPr/>
        </p:nvSpPr>
        <p:spPr bwMode="auto">
          <a:xfrm>
            <a:off x="827088" y="260350"/>
            <a:ext cx="414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>
                <a:latin typeface="Calibri" pitchFamily="34" charset="0"/>
              </a:rPr>
              <a:t> </a:t>
            </a:r>
          </a:p>
        </p:txBody>
      </p:sp>
      <p:pic>
        <p:nvPicPr>
          <p:cNvPr id="24579" name="Picture 2" descr="Ilustracj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6544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Prostokąt 15"/>
          <p:cNvSpPr>
            <a:spLocks noChangeArrowheads="1"/>
          </p:cNvSpPr>
          <p:nvPr/>
        </p:nvSpPr>
        <p:spPr bwMode="auto">
          <a:xfrm>
            <a:off x="5286375" y="357188"/>
            <a:ext cx="35448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4000" b="1">
                <a:latin typeface="Aharoni"/>
                <a:ea typeface="Aharoni"/>
                <a:cs typeface="Aharoni"/>
              </a:rPr>
              <a:t>Cezary</a:t>
            </a:r>
            <a:r>
              <a:rPr lang="pl-PL" sz="4000" b="1">
                <a:latin typeface="Calibri" pitchFamily="34" charset="0"/>
              </a:rPr>
              <a:t> </a:t>
            </a:r>
            <a:r>
              <a:rPr lang="pl-PL" sz="4000" b="1">
                <a:latin typeface="GulimChe"/>
                <a:ea typeface="GulimChe"/>
                <a:cs typeface="GulimChe"/>
              </a:rPr>
              <a:t>Haller</a:t>
            </a:r>
            <a:endParaRPr lang="pl-PL" sz="4000">
              <a:latin typeface="GulimChe"/>
              <a:ea typeface="GulimChe"/>
              <a:cs typeface="GulimChe"/>
            </a:endParaRPr>
          </a:p>
        </p:txBody>
      </p:sp>
      <p:sp>
        <p:nvSpPr>
          <p:cNvPr id="24581" name="pole tekstowe 16"/>
          <p:cNvSpPr txBox="1">
            <a:spLocks noChangeArrowheads="1"/>
          </p:cNvSpPr>
          <p:nvPr/>
        </p:nvSpPr>
        <p:spPr bwMode="auto">
          <a:xfrm>
            <a:off x="0" y="3214688"/>
            <a:ext cx="3000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>
                <a:latin typeface="Calibri" pitchFamily="34" charset="0"/>
              </a:rPr>
              <a:t>Odznaczenia:</a:t>
            </a:r>
          </a:p>
        </p:txBody>
      </p:sp>
      <p:sp>
        <p:nvSpPr>
          <p:cNvPr id="24582" name="Prostokąt 17"/>
          <p:cNvSpPr>
            <a:spLocks noChangeArrowheads="1"/>
          </p:cNvSpPr>
          <p:nvPr/>
        </p:nvSpPr>
        <p:spPr bwMode="auto">
          <a:xfrm>
            <a:off x="0" y="3714750"/>
            <a:ext cx="2324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000">
                <a:latin typeface="Calibri" pitchFamily="34" charset="0"/>
              </a:rPr>
              <a:t>Order Virtuti Militari</a:t>
            </a:r>
          </a:p>
        </p:txBody>
      </p:sp>
      <p:sp>
        <p:nvSpPr>
          <p:cNvPr id="24583" name="Prostokąt 18"/>
          <p:cNvSpPr>
            <a:spLocks noChangeArrowheads="1"/>
          </p:cNvSpPr>
          <p:nvPr/>
        </p:nvSpPr>
        <p:spPr bwMode="auto">
          <a:xfrm>
            <a:off x="3857625" y="1000125"/>
            <a:ext cx="5286375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>
                <a:latin typeface="Calibri" pitchFamily="34" charset="0"/>
              </a:rPr>
              <a:t>Urodził się w 1875 roku w         majątku Jurczyce pod Krakowem (gmina Skawina), jako piąte      z kolei dziecko arystokraty-ziemianina Henryka Hallera von Hallenburga i Olgi z Treterów. Pochodził w prostej linii od Jana Hallera, księgarza i właściciela pierwszej w Polsce oficyny wydawniczej w XVI wieku. Starszym bratem Cezarego był gen. Józef Haller, dowódca Błękitnej Armii, Frontu Pomorskiego i Frontu Północno-Wschodniego. Dziad: Józef Haller (1783-1850) prezes senatu Wolnego Miasta Krakowa.</a:t>
            </a:r>
          </a:p>
          <a:p>
            <a:pPr algn="just"/>
            <a:r>
              <a:rPr lang="pl-PL">
                <a:latin typeface="Calibri" pitchFamily="34" charset="0"/>
              </a:rPr>
              <a:t>Należał obok innych członków rodziny do Sodalicji Mariańskiej oraz do Trzeciego Zakonu Świeckiego Franciszkańskiego (tercjarzy). Wielki wpływ na osobowość młodego Hallera wywarła atmosfera patriotyzmu i głębokiej religijności rodzinnego domu.</a:t>
            </a:r>
          </a:p>
          <a:p>
            <a:pPr algn="just"/>
            <a:r>
              <a:rPr lang="pl-PL">
                <a:latin typeface="Calibri" pitchFamily="34" charset="0"/>
              </a:rPr>
              <a:t>Ojciec Hallera brał udział w powstaniu styczniowym, dziadek ze strony matki był kapitanem Wojska Polskiego w powstaniu listopadowym i kawalerem krzyża Virtuti Militari.</a:t>
            </a:r>
          </a:p>
        </p:txBody>
      </p:sp>
    </p:spTree>
  </p:cSld>
  <p:clrMapOvr>
    <a:masterClrMapping/>
  </p:clrMapOvr>
  <p:transition advTm="50000">
    <p:blinds dir="vert"/>
    <p:sndAc>
      <p:stSnd>
        <p:snd r:embed="rId2" name="whoosh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  <a:alpha val="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pole tekstowe 4"/>
          <p:cNvSpPr txBox="1">
            <a:spLocks noChangeArrowheads="1"/>
          </p:cNvSpPr>
          <p:nvPr/>
        </p:nvSpPr>
        <p:spPr bwMode="auto">
          <a:xfrm>
            <a:off x="285750" y="3857625"/>
            <a:ext cx="2246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 b="1">
                <a:latin typeface="Calibri" pitchFamily="34" charset="0"/>
              </a:rPr>
              <a:t>Odznaczenia</a:t>
            </a:r>
            <a:r>
              <a:rPr lang="pl-PL" b="1">
                <a:latin typeface="Calibri" pitchFamily="34" charset="0"/>
              </a:rPr>
              <a:t>:</a:t>
            </a:r>
          </a:p>
        </p:txBody>
      </p:sp>
      <p:pic>
        <p:nvPicPr>
          <p:cNvPr id="25603" name="Picture 2" descr="Denhel Maria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8" y="147638"/>
            <a:ext cx="2286000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4" name="Prostokąt 8"/>
          <p:cNvSpPr>
            <a:spLocks noChangeArrowheads="1"/>
          </p:cNvSpPr>
          <p:nvPr/>
        </p:nvSpPr>
        <p:spPr bwMode="auto">
          <a:xfrm>
            <a:off x="0" y="4286250"/>
            <a:ext cx="457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>
                <a:latin typeface="Calibri" pitchFamily="34" charset="0"/>
              </a:rPr>
              <a:t>Order Odrodzenia Polski</a:t>
            </a:r>
          </a:p>
        </p:txBody>
      </p:sp>
      <p:sp>
        <p:nvSpPr>
          <p:cNvPr id="25605" name="Prostokąt 9"/>
          <p:cNvSpPr>
            <a:spLocks noChangeArrowheads="1"/>
          </p:cNvSpPr>
          <p:nvPr/>
        </p:nvSpPr>
        <p:spPr bwMode="auto">
          <a:xfrm>
            <a:off x="0" y="4643438"/>
            <a:ext cx="31464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000">
                <a:latin typeface="Calibri" pitchFamily="34" charset="0"/>
              </a:rPr>
              <a:t>Krzyż i Medal Niepodległości</a:t>
            </a:r>
          </a:p>
        </p:txBody>
      </p:sp>
      <p:sp>
        <p:nvSpPr>
          <p:cNvPr id="25606" name="Prostokąt 10"/>
          <p:cNvSpPr>
            <a:spLocks noChangeArrowheads="1"/>
          </p:cNvSpPr>
          <p:nvPr/>
        </p:nvSpPr>
        <p:spPr bwMode="auto">
          <a:xfrm>
            <a:off x="0" y="5000625"/>
            <a:ext cx="2000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000">
                <a:latin typeface="Calibri" pitchFamily="34" charset="0"/>
              </a:rPr>
              <a:t>Krzyż Walecznych</a:t>
            </a:r>
          </a:p>
        </p:txBody>
      </p:sp>
      <p:sp>
        <p:nvSpPr>
          <p:cNvPr id="25607" name="Prostokąt 11"/>
          <p:cNvSpPr>
            <a:spLocks noChangeArrowheads="1"/>
          </p:cNvSpPr>
          <p:nvPr/>
        </p:nvSpPr>
        <p:spPr bwMode="auto">
          <a:xfrm>
            <a:off x="3786188" y="214313"/>
            <a:ext cx="3995737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4400" b="1">
                <a:latin typeface="Strenuous 3D"/>
              </a:rPr>
              <a:t>Marian</a:t>
            </a:r>
            <a:r>
              <a:rPr lang="pl-PL" sz="4400" b="1">
                <a:latin typeface="Calibri" pitchFamily="34" charset="0"/>
              </a:rPr>
              <a:t> </a:t>
            </a:r>
            <a:r>
              <a:rPr lang="pl-PL" sz="4400" b="1">
                <a:latin typeface="Monotype Corsiva" pitchFamily="66" charset="0"/>
              </a:rPr>
              <a:t>Dehnel</a:t>
            </a:r>
            <a:endParaRPr lang="pl-PL" sz="4400">
              <a:latin typeface="Monotype Corsiva" pitchFamily="66" charset="0"/>
            </a:endParaRPr>
          </a:p>
        </p:txBody>
      </p:sp>
      <p:sp>
        <p:nvSpPr>
          <p:cNvPr id="25608" name="Prostokąt 12"/>
          <p:cNvSpPr>
            <a:spLocks noChangeArrowheads="1"/>
          </p:cNvSpPr>
          <p:nvPr/>
        </p:nvSpPr>
        <p:spPr bwMode="auto">
          <a:xfrm>
            <a:off x="3357563" y="1071563"/>
            <a:ext cx="5357812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>
                <a:latin typeface="Calibri" pitchFamily="34" charset="0"/>
              </a:rPr>
              <a:t>Marian Dehnel był najmłodszym synem Augusta i Kornelii z Wierusz-Kowalskich, bratem Pawła, Michała oraz Władysława. Podobnie jak bracia był członkiem Polskiej Partii Socjalistycznej i Organizacji Bojowej PPS. Ukończył gimnazjum w Radomiu, podczas studiów w Warszawie był związany z organizacją postępowej młodzieży „Spójnia”. Poszukiwany w związku z działalnością w PPS przez władze rosyjskie wyjechał do Galicji. Był działaczem Związku Walki Czynnej oraz Związku Strzeleckiego. W 1910 roku ukończył Wydział Lekarski Uniwersytetu Jagiellońskiego. Jako chirurg położnik pracował w klinice chirurgicznej UJ i klinice położniczej w Krakowie, był asystentem Katedry Anatomii Patologicznej UJ.</a:t>
            </a:r>
          </a:p>
        </p:txBody>
      </p:sp>
    </p:spTree>
  </p:cSld>
  <p:clrMapOvr>
    <a:masterClrMapping/>
  </p:clrMapOvr>
  <p:transition advClick="0" advTm="50000">
    <p:randomBar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8" descr="Znalezione obrazy dla zapytania Marian Bernaciak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pl-PL">
              <a:latin typeface="Calibri" pitchFamily="34" charset="0"/>
            </a:endParaRPr>
          </a:p>
        </p:txBody>
      </p:sp>
      <p:pic>
        <p:nvPicPr>
          <p:cNvPr id="15363" name="Picture 2" descr="Augustyniak MieczysÅaw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214313"/>
            <a:ext cx="2286000" cy="330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pole tekstowe 11"/>
          <p:cNvSpPr txBox="1">
            <a:spLocks noChangeArrowheads="1"/>
          </p:cNvSpPr>
          <p:nvPr/>
        </p:nvSpPr>
        <p:spPr bwMode="auto">
          <a:xfrm>
            <a:off x="2786063" y="0"/>
            <a:ext cx="6357937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4000" b="1">
                <a:latin typeface="Eras Bold ITC" pitchFamily="34" charset="0"/>
              </a:rPr>
              <a:t>Mieczysław</a:t>
            </a:r>
            <a:r>
              <a:rPr lang="pl-PL" sz="4000" b="1">
                <a:latin typeface="Calibri" pitchFamily="34" charset="0"/>
              </a:rPr>
              <a:t> </a:t>
            </a:r>
            <a:r>
              <a:rPr lang="pl-PL" sz="4000" b="1">
                <a:latin typeface="Aharoni"/>
                <a:ea typeface="Aharoni"/>
                <a:cs typeface="Aharoni"/>
              </a:rPr>
              <a:t>Augustyniak</a:t>
            </a:r>
          </a:p>
        </p:txBody>
      </p:sp>
      <p:sp>
        <p:nvSpPr>
          <p:cNvPr id="15365" name="pole tekstowe 17"/>
          <p:cNvSpPr txBox="1">
            <a:spLocks noChangeArrowheads="1"/>
          </p:cNvSpPr>
          <p:nvPr/>
        </p:nvSpPr>
        <p:spPr bwMode="auto">
          <a:xfrm>
            <a:off x="285750" y="3929063"/>
            <a:ext cx="1928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 b="1">
                <a:latin typeface="Calibri" pitchFamily="34" charset="0"/>
              </a:rPr>
              <a:t>Odznaczenia:</a:t>
            </a:r>
          </a:p>
        </p:txBody>
      </p:sp>
      <p:sp>
        <p:nvSpPr>
          <p:cNvPr id="15366" name="pole tekstowe 18"/>
          <p:cNvSpPr txBox="1">
            <a:spLocks noChangeArrowheads="1"/>
          </p:cNvSpPr>
          <p:nvPr/>
        </p:nvSpPr>
        <p:spPr bwMode="auto">
          <a:xfrm>
            <a:off x="285750" y="4357688"/>
            <a:ext cx="1643063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>
                <a:latin typeface="Calibri" pitchFamily="34" charset="0"/>
              </a:rPr>
              <a:t>Krzyż i Medal Niepodległości</a:t>
            </a:r>
          </a:p>
          <a:p>
            <a:endParaRPr lang="pl-PL">
              <a:latin typeface="Calibri" pitchFamily="34" charset="0"/>
            </a:endParaRPr>
          </a:p>
        </p:txBody>
      </p:sp>
      <p:sp>
        <p:nvSpPr>
          <p:cNvPr id="15367" name="pole tekstowe 19"/>
          <p:cNvSpPr txBox="1">
            <a:spLocks noChangeArrowheads="1"/>
          </p:cNvSpPr>
          <p:nvPr/>
        </p:nvSpPr>
        <p:spPr bwMode="auto">
          <a:xfrm>
            <a:off x="285750" y="4857750"/>
            <a:ext cx="2286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>
                <a:latin typeface="Calibri" pitchFamily="34" charset="0"/>
              </a:rPr>
              <a:t>Order Odrodzenia Polski</a:t>
            </a:r>
          </a:p>
        </p:txBody>
      </p:sp>
      <p:sp>
        <p:nvSpPr>
          <p:cNvPr id="15368" name="Prostokąt 20"/>
          <p:cNvSpPr>
            <a:spLocks noChangeArrowheads="1"/>
          </p:cNvSpPr>
          <p:nvPr/>
        </p:nvSpPr>
        <p:spPr bwMode="auto">
          <a:xfrm>
            <a:off x="285750" y="5429250"/>
            <a:ext cx="1820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>
                <a:latin typeface="Calibri" pitchFamily="34" charset="0"/>
              </a:rPr>
              <a:t>Krzyż Walecznych</a:t>
            </a:r>
          </a:p>
        </p:txBody>
      </p:sp>
      <p:sp>
        <p:nvSpPr>
          <p:cNvPr id="15369" name="Prostokąt 21"/>
          <p:cNvSpPr>
            <a:spLocks noChangeArrowheads="1"/>
          </p:cNvSpPr>
          <p:nvPr/>
        </p:nvSpPr>
        <p:spPr bwMode="auto">
          <a:xfrm>
            <a:off x="285750" y="5715000"/>
            <a:ext cx="13652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>
                <a:latin typeface="Calibri" pitchFamily="34" charset="0"/>
              </a:rPr>
              <a:t>Krzyż Zasługi</a:t>
            </a:r>
          </a:p>
        </p:txBody>
      </p:sp>
      <p:sp>
        <p:nvSpPr>
          <p:cNvPr id="15370" name="Prostokąt 22"/>
          <p:cNvSpPr>
            <a:spLocks noChangeArrowheads="1"/>
          </p:cNvSpPr>
          <p:nvPr/>
        </p:nvSpPr>
        <p:spPr bwMode="auto">
          <a:xfrm>
            <a:off x="285750" y="5929313"/>
            <a:ext cx="1365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>
                <a:latin typeface="Calibri" pitchFamily="34" charset="0"/>
              </a:rPr>
              <a:t>Krzyż Zasługi</a:t>
            </a:r>
          </a:p>
        </p:txBody>
      </p:sp>
      <p:sp>
        <p:nvSpPr>
          <p:cNvPr id="15371" name="pole tekstowe 23"/>
          <p:cNvSpPr txBox="1">
            <a:spLocks noChangeArrowheads="1"/>
          </p:cNvSpPr>
          <p:nvPr/>
        </p:nvSpPr>
        <p:spPr bwMode="auto">
          <a:xfrm>
            <a:off x="285750" y="6215063"/>
            <a:ext cx="35718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>
                <a:latin typeface="Calibri" pitchFamily="34" charset="0"/>
              </a:rPr>
              <a:t>Odznaka1 Kompanii Kadrowej</a:t>
            </a:r>
          </a:p>
        </p:txBody>
      </p:sp>
      <p:sp>
        <p:nvSpPr>
          <p:cNvPr id="15372" name="Prostokąt 24"/>
          <p:cNvSpPr>
            <a:spLocks noChangeArrowheads="1"/>
          </p:cNvSpPr>
          <p:nvPr/>
        </p:nvSpPr>
        <p:spPr bwMode="auto">
          <a:xfrm>
            <a:off x="3286125" y="733425"/>
            <a:ext cx="5429250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400">
                <a:latin typeface="Calibri" pitchFamily="34" charset="0"/>
              </a:rPr>
              <a:t>Mieczysław Sylwester Augustyniak urodził się 31 grudnia 1895 roku w Poturzynie, w powiecie tomaszowskim ówczesnej guberni lubelskiej, w rodzinie Franciszka i Kazimiery z Sosnowskich. W młodości kształcił się w Progimnazjum Wyrzykowskiego w Warszawie oraz gimnazjum w Płocku, odbywał praktyki w zakładach mechanicznych Konarzewskiego w stolicy.</a:t>
            </a:r>
          </a:p>
          <a:p>
            <a:pPr algn="just"/>
            <a:r>
              <a:rPr lang="pl-PL" sz="1400">
                <a:latin typeface="Calibri" pitchFamily="34" charset="0"/>
              </a:rPr>
              <a:t>W 1914 roku ukończył wojskowy kurs instruktorski Polskich Drużyn Strzeleckich w Nowym Sączu. 6 sierpnia 1914 roku wymaszerował z Oleandrów w szeregach II plutonu Pierwszej Kompanii Kadrowej. Następnie w 1 pułku ułanów Legionów Polskich. Po kryzysie przysięgowym został internowany w Szczypiornie i Łomży. W 1918 roku, po zwolnieniu z internowania, wstąpił do Polskiej Organizacji Wojskowej. W latach 1918–1921 służył w Wojsku Polskim, awansując na chorążego w żandarmerii.</a:t>
            </a:r>
          </a:p>
          <a:p>
            <a:pPr algn="just"/>
            <a:r>
              <a:rPr lang="pl-PL" sz="1400">
                <a:latin typeface="Calibri" pitchFamily="34" charset="0"/>
              </a:rPr>
              <a:t>Po demobilizacji osiadł w Łyszczycach na Polesiu jako osadnik wojskowy. Działał społecznie w powiecie brzeskim, m.in. jako prezes Towarzystwa Domu Ludowego. Od 1929 do 1937 pełnił obowiązki wójta gminy Motykały. Pracował też jako instruktor Przysposobienia Wojskowego i Wychowania Fizycznego.</a:t>
            </a:r>
          </a:p>
          <a:p>
            <a:pPr algn="just"/>
            <a:r>
              <a:rPr lang="pl-PL" sz="1400">
                <a:latin typeface="Calibri" pitchFamily="34" charset="0"/>
              </a:rPr>
              <a:t>9 lipca 1928 roku awansował na podporucznika ze starszeństwem z dniem 1 lipca 1925 roku i 57. lokatą w korpusie oficerów rezerwy żandarmerii. 29 stycznia 1932 roku awansował na porucznika ze starszeństwem z dniem 2 stycznia 1932 roku i 15. lokatą w korpusie oficerów rezerwy żandarmerii. W 1934 roku pozostawał w ewidencji Powiatowej Komendy Uzupełnień w Brześciu nad Bugiem z przydziałem mobilizacyjnym do 9 dywizjonu żandarmerii w Brześciu nad Bugiem.</a:t>
            </a:r>
          </a:p>
          <a:p>
            <a:pPr algn="just"/>
            <a:r>
              <a:rPr lang="pl-PL" sz="1400">
                <a:latin typeface="Calibri" pitchFamily="34" charset="0"/>
              </a:rPr>
              <a:t>W 1935 został wybrany do Sejmu IV kadencji z ramienia BBWR w okręgu Brześć nad Bugiem. Trzy lata później uzyskał reelekcję z okręgu Pińsk z ramienia OZN.</a:t>
            </a:r>
          </a:p>
        </p:txBody>
      </p:sp>
    </p:spTree>
  </p:cSld>
  <p:clrMapOvr>
    <a:masterClrMapping/>
  </p:clrMapOvr>
  <p:transition advTm="50000">
    <p:wheel spokes="8"/>
    <p:sndAc>
      <p:stSnd>
        <p:snd r:embed="rId2" name="coin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C2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Prostokąt 4"/>
          <p:cNvSpPr>
            <a:spLocks noChangeArrowheads="1"/>
          </p:cNvSpPr>
          <p:nvPr/>
        </p:nvSpPr>
        <p:spPr bwMode="auto">
          <a:xfrm>
            <a:off x="3851275" y="1196975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>
                <a:latin typeface="Calibri" pitchFamily="34" charset="0"/>
                <a:hlinkClick r:id="rId3"/>
              </a:rPr>
              <a:t/>
            </a:r>
            <a:br>
              <a:rPr lang="pl-PL">
                <a:latin typeface="Calibri" pitchFamily="34" charset="0"/>
                <a:hlinkClick r:id="rId3"/>
              </a:rPr>
            </a:br>
            <a:endParaRPr lang="pl-PL">
              <a:latin typeface="Calibri" pitchFamily="34" charset="0"/>
            </a:endParaRPr>
          </a:p>
        </p:txBody>
      </p:sp>
      <p:pic>
        <p:nvPicPr>
          <p:cNvPr id="16387" name="Picture 2" descr="BagiÅski 193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50" y="285750"/>
            <a:ext cx="2576513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8" name="pole tekstowe 7"/>
          <p:cNvSpPr txBox="1">
            <a:spLocks noChangeArrowheads="1"/>
          </p:cNvSpPr>
          <p:nvPr/>
        </p:nvSpPr>
        <p:spPr bwMode="auto">
          <a:xfrm>
            <a:off x="428625" y="4214813"/>
            <a:ext cx="19288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 b="1">
                <a:latin typeface="Calibri" pitchFamily="34" charset="0"/>
              </a:rPr>
              <a:t>Odznaczenia:</a:t>
            </a:r>
          </a:p>
        </p:txBody>
      </p:sp>
      <p:sp>
        <p:nvSpPr>
          <p:cNvPr id="16389" name="pole tekstowe 8"/>
          <p:cNvSpPr txBox="1">
            <a:spLocks noChangeArrowheads="1"/>
          </p:cNvSpPr>
          <p:nvPr/>
        </p:nvSpPr>
        <p:spPr bwMode="auto">
          <a:xfrm>
            <a:off x="214313" y="4786313"/>
            <a:ext cx="3214687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 b="1">
                <a:latin typeface="Calibri" pitchFamily="34" charset="0"/>
              </a:rPr>
              <a:t>Order Virtuti Militari</a:t>
            </a:r>
          </a:p>
          <a:p>
            <a:endParaRPr lang="pl-PL">
              <a:latin typeface="Calibri" pitchFamily="34" charset="0"/>
            </a:endParaRPr>
          </a:p>
        </p:txBody>
      </p:sp>
      <p:sp>
        <p:nvSpPr>
          <p:cNvPr id="16390" name="Prostokąt 9"/>
          <p:cNvSpPr>
            <a:spLocks noChangeArrowheads="1"/>
          </p:cNvSpPr>
          <p:nvPr/>
        </p:nvSpPr>
        <p:spPr bwMode="auto">
          <a:xfrm>
            <a:off x="3714750" y="1143000"/>
            <a:ext cx="45720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600">
                <a:latin typeface="Calibri" pitchFamily="34" charset="0"/>
              </a:rPr>
              <a:t>W 1905 jako uczeń gimnazjum w Warszawie brał udział w strajku szkolnym, za co został skazany na dwa tygodnie aresztu. Po przeniesieniu do Lublina w 1911 ukończył Prywatne Męskie Gimnazjum imienia Stefana Batorego (tzw."szkołę lubelską). W latach 1911–1914 studiował na Politechnice Lwowskiej.</a:t>
            </a:r>
          </a:p>
          <a:p>
            <a:pPr algn="just"/>
            <a:r>
              <a:rPr lang="pl-PL" sz="1600">
                <a:latin typeface="Calibri" pitchFamily="34" charset="0"/>
              </a:rPr>
              <a:t>Działał w Polskiej Partii Socjalistycznej. W 1915 współorganizował Polskie Stronnictwo Ludowe „Wyzwolenia”. Tworzył lotną Polską Organizację Wojskową na Lubelszczyźnie. Był jednym z czołowych działaczy Komisji Porozumiewawczej Stronnictw Demokratycznych. Był także współorganizatorem związków strzeleckich w Galicji w czasie I wojny światowej, legionistą oraz żołnierzem w wojnie polsko-bolszewickiej.W latach 1918–1931 był sekretarzem PSL „Wyzwolenie”. W 1922 został odznaczony Srebrnym Krzyżem Orderu Virtuti Militari. Na znak protestu przeciw postępowaniu Józefa Piłsudskiego wobec Sejmu, Kazimierz Bagiński w 1928 odesłał mu posiadany Krzyż Virtuti Militari.</a:t>
            </a:r>
          </a:p>
        </p:txBody>
      </p:sp>
      <p:sp>
        <p:nvSpPr>
          <p:cNvPr id="16391" name="pole tekstowe 10"/>
          <p:cNvSpPr txBox="1">
            <a:spLocks noChangeArrowheads="1"/>
          </p:cNvSpPr>
          <p:nvPr/>
        </p:nvSpPr>
        <p:spPr bwMode="auto">
          <a:xfrm>
            <a:off x="3071813" y="285750"/>
            <a:ext cx="5715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4000" b="1">
                <a:latin typeface="Courier New" pitchFamily="49" charset="0"/>
                <a:cs typeface="Courier New" pitchFamily="49" charset="0"/>
              </a:rPr>
              <a:t>Kazimierz </a:t>
            </a:r>
            <a:r>
              <a:rPr lang="pl-PL" sz="4000" b="1">
                <a:latin typeface="Eras Bold ITC" pitchFamily="34" charset="0"/>
              </a:rPr>
              <a:t>Begiński</a:t>
            </a:r>
          </a:p>
        </p:txBody>
      </p:sp>
    </p:spTree>
  </p:cSld>
  <p:clrMapOvr>
    <a:masterClrMapping/>
  </p:clrMapOvr>
  <p:transition advClick="0" advTm="20000">
    <p:strips dir="ru"/>
    <p:sndAc>
      <p:stSnd>
        <p:snd r:embed="rId2" name="voltag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3059113" y="260350"/>
            <a:ext cx="5940425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</a:t>
            </a:r>
            <a:endParaRPr lang="pl-PL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17411" name="Picture 2" descr="Jurkowski Eugeniusz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" y="215900"/>
            <a:ext cx="2357438" cy="335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2" name="pole tekstowe 16"/>
          <p:cNvSpPr txBox="1">
            <a:spLocks noChangeArrowheads="1"/>
          </p:cNvSpPr>
          <p:nvPr/>
        </p:nvSpPr>
        <p:spPr bwMode="auto">
          <a:xfrm>
            <a:off x="3214688" y="0"/>
            <a:ext cx="6072187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4400">
                <a:latin typeface="Bullpen 3D"/>
              </a:rPr>
              <a:t>Eugeniusz</a:t>
            </a:r>
            <a:r>
              <a:rPr lang="pl-PL" sz="4400">
                <a:latin typeface="Calibri" pitchFamily="34" charset="0"/>
              </a:rPr>
              <a:t> </a:t>
            </a:r>
            <a:r>
              <a:rPr lang="pl-PL" sz="4400">
                <a:latin typeface="LetsTrace"/>
              </a:rPr>
              <a:t>Jurkowski</a:t>
            </a:r>
          </a:p>
        </p:txBody>
      </p:sp>
      <p:sp>
        <p:nvSpPr>
          <p:cNvPr id="17413" name="pole tekstowe 17"/>
          <p:cNvSpPr txBox="1">
            <a:spLocks noChangeArrowheads="1"/>
          </p:cNvSpPr>
          <p:nvPr/>
        </p:nvSpPr>
        <p:spPr bwMode="auto">
          <a:xfrm>
            <a:off x="357188" y="3857625"/>
            <a:ext cx="2428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800">
                <a:latin typeface="Calibri" pitchFamily="34" charset="0"/>
              </a:rPr>
              <a:t>Odznaczenia:</a:t>
            </a:r>
          </a:p>
        </p:txBody>
      </p:sp>
      <p:sp>
        <p:nvSpPr>
          <p:cNvPr id="17414" name="pole tekstowe 18"/>
          <p:cNvSpPr txBox="1">
            <a:spLocks noChangeArrowheads="1"/>
          </p:cNvSpPr>
          <p:nvPr/>
        </p:nvSpPr>
        <p:spPr bwMode="auto">
          <a:xfrm>
            <a:off x="0" y="4286250"/>
            <a:ext cx="3214688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>
                <a:latin typeface="Calibri" pitchFamily="34" charset="0"/>
              </a:rPr>
              <a:t>Order Odrodzenia Polski</a:t>
            </a:r>
          </a:p>
          <a:p>
            <a:endParaRPr lang="pl-PL">
              <a:latin typeface="Calibri" pitchFamily="34" charset="0"/>
            </a:endParaRPr>
          </a:p>
        </p:txBody>
      </p:sp>
      <p:sp>
        <p:nvSpPr>
          <p:cNvPr id="17415" name="Prostokąt 19"/>
          <p:cNvSpPr>
            <a:spLocks noChangeArrowheads="1"/>
          </p:cNvSpPr>
          <p:nvPr/>
        </p:nvSpPr>
        <p:spPr bwMode="auto">
          <a:xfrm>
            <a:off x="0" y="4643438"/>
            <a:ext cx="4572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>
                <a:latin typeface="Calibri" pitchFamily="34" charset="0"/>
              </a:rPr>
              <a:t>Krzyż i Medal Niepodległości</a:t>
            </a:r>
          </a:p>
        </p:txBody>
      </p:sp>
      <p:sp>
        <p:nvSpPr>
          <p:cNvPr id="17416" name="Prostokąt 20"/>
          <p:cNvSpPr>
            <a:spLocks noChangeArrowheads="1"/>
          </p:cNvSpPr>
          <p:nvPr/>
        </p:nvSpPr>
        <p:spPr bwMode="auto">
          <a:xfrm>
            <a:off x="0" y="4929188"/>
            <a:ext cx="1758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400">
                <a:latin typeface="Calibri" pitchFamily="34" charset="0"/>
              </a:rPr>
              <a:t>Krzyż Zasługi</a:t>
            </a:r>
          </a:p>
        </p:txBody>
      </p:sp>
      <p:sp>
        <p:nvSpPr>
          <p:cNvPr id="17417" name="Prostokąt 21"/>
          <p:cNvSpPr>
            <a:spLocks noChangeArrowheads="1"/>
          </p:cNvSpPr>
          <p:nvPr/>
        </p:nvSpPr>
        <p:spPr bwMode="auto">
          <a:xfrm>
            <a:off x="0" y="5214938"/>
            <a:ext cx="17589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400">
                <a:latin typeface="Calibri" pitchFamily="34" charset="0"/>
              </a:rPr>
              <a:t>Krzyż Zasługi</a:t>
            </a:r>
          </a:p>
        </p:txBody>
      </p:sp>
      <p:sp>
        <p:nvSpPr>
          <p:cNvPr id="17418" name="Prostokąt 22"/>
          <p:cNvSpPr>
            <a:spLocks noChangeArrowheads="1"/>
          </p:cNvSpPr>
          <p:nvPr/>
        </p:nvSpPr>
        <p:spPr bwMode="auto">
          <a:xfrm>
            <a:off x="3786188" y="642938"/>
            <a:ext cx="4929187" cy="600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600">
                <a:latin typeface="Calibri" pitchFamily="34" charset="0"/>
              </a:rPr>
              <a:t>Uczył się w gimnazjum w Warszawie, ukończył w 1935 roku Studium Administracji Państwowej i Samorządowej przy Szkole Nauk Politycznych.</a:t>
            </a:r>
          </a:p>
          <a:p>
            <a:pPr algn="just"/>
            <a:r>
              <a:rPr lang="pl-PL" sz="1600">
                <a:latin typeface="Calibri" pitchFamily="34" charset="0"/>
              </a:rPr>
              <a:t>Od 1913 roku brał czynny udział w Wolnych Drużynach Strzeleckich. Od 1914 roku działał w warszawskim skautingu, w latach 1914–1915 był drużynowym. Od 1915 roku służył w Legionach Polskich, od 1916 był członkiem POW. Został aresztowany przez Niemców w lipcu 1917 roku i był więziony w Kaliszu i Havelbergu, skąd zbiegł w styczniu 1918 roku i powrócił do działalności w POW (był dowódcą oddziałów w Ostrowcu, Włocławku i Warszawie). W listopadzie 1918 roku uczestniczył w akcji rozbrajania wojsk niemieckich w twierdzy Zegrze. Od stycznia 1919 roku służył w Wojsku Polskim, jako kolejno dowódca plutonu w grupie harcerskiej przy 2. Dywizji Piechoty Legionów, następnie został przydzielony do Sekcji Defensywy Dowództwa Frontu Litewsko-Białoruskiego, do oddziałów pozafrontowych (dywersyjnych) przy 2. Dywizji Piechoty, do Sekcji Defensywy Naczelnego Dowództwa.</a:t>
            </a:r>
          </a:p>
          <a:p>
            <a:pPr algn="just"/>
            <a:r>
              <a:rPr lang="pl-PL" sz="1600">
                <a:latin typeface="Calibri" pitchFamily="34" charset="0"/>
              </a:rPr>
              <a:t>Był również uczestnikiem III powstania śląskiego w 1921 roku.</a:t>
            </a:r>
          </a:p>
          <a:p>
            <a:pPr algn="just"/>
            <a:r>
              <a:rPr lang="pl-PL" sz="1600">
                <a:latin typeface="Calibri" pitchFamily="34" charset="0"/>
              </a:rPr>
              <a:t>W 1921 roku zorganizował na Pradze Związek Strzelecki i stanął na jego czele.</a:t>
            </a:r>
          </a:p>
        </p:txBody>
      </p:sp>
    </p:spTree>
  </p:cSld>
  <p:clrMapOvr>
    <a:masterClrMapping/>
  </p:clrMapOvr>
  <p:transition advTm="50000">
    <p:split orient="vert" dir="in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KamiÅski WÅadysÅaw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214313"/>
            <a:ext cx="2000250" cy="284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pole tekstowe 8"/>
          <p:cNvSpPr txBox="1">
            <a:spLocks noChangeArrowheads="1"/>
          </p:cNvSpPr>
          <p:nvPr/>
        </p:nvSpPr>
        <p:spPr bwMode="auto">
          <a:xfrm>
            <a:off x="285750" y="3500438"/>
            <a:ext cx="2357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800">
                <a:latin typeface="Calibri" pitchFamily="34" charset="0"/>
              </a:rPr>
              <a:t>Odznaczenia:</a:t>
            </a:r>
          </a:p>
        </p:txBody>
      </p:sp>
      <p:sp>
        <p:nvSpPr>
          <p:cNvPr id="18436" name="pole tekstowe 9"/>
          <p:cNvSpPr txBox="1">
            <a:spLocks noChangeArrowheads="1"/>
          </p:cNvSpPr>
          <p:nvPr/>
        </p:nvSpPr>
        <p:spPr bwMode="auto">
          <a:xfrm>
            <a:off x="285750" y="4000500"/>
            <a:ext cx="27860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>
                <a:latin typeface="Calibri" pitchFamily="34" charset="0"/>
              </a:rPr>
              <a:t>Order Virtuti Militari</a:t>
            </a:r>
          </a:p>
        </p:txBody>
      </p:sp>
      <p:sp>
        <p:nvSpPr>
          <p:cNvPr id="18437" name="Prostokąt 10"/>
          <p:cNvSpPr>
            <a:spLocks noChangeArrowheads="1"/>
          </p:cNvSpPr>
          <p:nvPr/>
        </p:nvSpPr>
        <p:spPr bwMode="auto">
          <a:xfrm>
            <a:off x="285750" y="4357688"/>
            <a:ext cx="27416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400">
                <a:latin typeface="Calibri" pitchFamily="34" charset="0"/>
              </a:rPr>
              <a:t>Order Virtuti Militari</a:t>
            </a:r>
          </a:p>
        </p:txBody>
      </p:sp>
      <p:sp>
        <p:nvSpPr>
          <p:cNvPr id="18438" name="Prostokąt 11"/>
          <p:cNvSpPr>
            <a:spLocks noChangeArrowheads="1"/>
          </p:cNvSpPr>
          <p:nvPr/>
        </p:nvSpPr>
        <p:spPr bwMode="auto">
          <a:xfrm>
            <a:off x="285750" y="4714875"/>
            <a:ext cx="38576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>
                <a:latin typeface="Calibri" pitchFamily="34" charset="0"/>
              </a:rPr>
              <a:t>Krzyż i Medal Niepodległości</a:t>
            </a:r>
          </a:p>
        </p:txBody>
      </p:sp>
      <p:sp>
        <p:nvSpPr>
          <p:cNvPr id="18439" name="Prostokąt 12"/>
          <p:cNvSpPr>
            <a:spLocks noChangeArrowheads="1"/>
          </p:cNvSpPr>
          <p:nvPr/>
        </p:nvSpPr>
        <p:spPr bwMode="auto">
          <a:xfrm>
            <a:off x="285750" y="5072063"/>
            <a:ext cx="2365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400">
                <a:latin typeface="Calibri" pitchFamily="34" charset="0"/>
              </a:rPr>
              <a:t>Krzyż Walecznych</a:t>
            </a:r>
          </a:p>
        </p:txBody>
      </p:sp>
      <p:sp>
        <p:nvSpPr>
          <p:cNvPr id="18440" name="Prostokąt 13"/>
          <p:cNvSpPr>
            <a:spLocks noChangeArrowheads="1"/>
          </p:cNvSpPr>
          <p:nvPr/>
        </p:nvSpPr>
        <p:spPr bwMode="auto">
          <a:xfrm>
            <a:off x="2700338" y="260350"/>
            <a:ext cx="60880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4000" b="1">
                <a:latin typeface="Airmole Stripe"/>
              </a:rPr>
              <a:t>Władysław</a:t>
            </a:r>
            <a:r>
              <a:rPr lang="pl-PL" sz="4000" b="1">
                <a:latin typeface="Calibri" pitchFamily="34" charset="0"/>
              </a:rPr>
              <a:t> </a:t>
            </a:r>
            <a:r>
              <a:rPr lang="pl-PL" sz="4000" b="1">
                <a:latin typeface="Astron Boy Video"/>
              </a:rPr>
              <a:t>Kamiński</a:t>
            </a:r>
            <a:endParaRPr lang="pl-PL" sz="4000">
              <a:latin typeface="Astron Boy Video"/>
            </a:endParaRPr>
          </a:p>
        </p:txBody>
      </p:sp>
      <p:sp>
        <p:nvSpPr>
          <p:cNvPr id="18441" name="Prostokąt 14"/>
          <p:cNvSpPr>
            <a:spLocks noChangeArrowheads="1"/>
          </p:cNvSpPr>
          <p:nvPr/>
        </p:nvSpPr>
        <p:spPr bwMode="auto">
          <a:xfrm>
            <a:off x="3071813" y="928688"/>
            <a:ext cx="5715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400">
                <a:latin typeface="Calibri" pitchFamily="34" charset="0"/>
              </a:rPr>
              <a:t>Ukończył w 1915 roku i zdał maturę w gimnazjum w Siedlcach oraz ukończył Wydział Prawa na Uniwersytecie Stefana Batorego w Wilnie, uzyskując dyplom w 1924 roku. Przeszedł również przez kurs podoficerski, szkołę instruktorską w Zambrowie i Zegrzu oraz szkołę oficerską 1 pułku piechoty Legionów w Zambrowie w 1917 roku</a:t>
            </a:r>
            <a:r>
              <a:rPr lang="pl-PL" sz="2400" baseline="30000">
                <a:latin typeface="Calibri" pitchFamily="34" charset="0"/>
              </a:rPr>
              <a:t>.</a:t>
            </a:r>
            <a:endParaRPr lang="pl-PL" sz="2400">
              <a:latin typeface="Calibri" pitchFamily="34" charset="0"/>
            </a:endParaRPr>
          </a:p>
        </p:txBody>
      </p:sp>
    </p:spTree>
  </p:cSld>
  <p:clrMapOvr>
    <a:masterClrMapping/>
  </p:clrMapOvr>
  <p:transition advTm="50000">
    <p:circle/>
    <p:sndAc>
      <p:stSnd>
        <p:snd r:embed="rId2" name="suction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ED6D">
            <a:alpha val="5607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4357688" y="357188"/>
            <a:ext cx="254000" cy="83026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2400" dirty="0">
                <a:latin typeface="+mn-lt"/>
              </a:rPr>
              <a:t> </a:t>
            </a:r>
            <a:endParaRPr lang="pl-PL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pic>
        <p:nvPicPr>
          <p:cNvPr id="19459" name="Picture 2" descr="Jan DÄbski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313" y="214313"/>
            <a:ext cx="2425700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Prostokąt 7"/>
          <p:cNvSpPr>
            <a:spLocks noChangeArrowheads="1"/>
          </p:cNvSpPr>
          <p:nvPr/>
        </p:nvSpPr>
        <p:spPr bwMode="auto">
          <a:xfrm>
            <a:off x="4357688" y="0"/>
            <a:ext cx="2438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3600" b="1">
                <a:latin typeface="Algerian"/>
              </a:rPr>
              <a:t>Jan</a:t>
            </a:r>
            <a:r>
              <a:rPr lang="pl-PL" sz="3600" b="1">
                <a:latin typeface="Calibri" pitchFamily="34" charset="0"/>
              </a:rPr>
              <a:t> </a:t>
            </a:r>
            <a:r>
              <a:rPr lang="pl-PL" sz="3600" b="1">
                <a:latin typeface="Airmole Stripe"/>
              </a:rPr>
              <a:t>Dąbski</a:t>
            </a:r>
            <a:endParaRPr lang="pl-PL" sz="3600">
              <a:latin typeface="Airmole Stripe"/>
            </a:endParaRPr>
          </a:p>
        </p:txBody>
      </p:sp>
      <p:sp>
        <p:nvSpPr>
          <p:cNvPr id="19461" name="pole tekstowe 8"/>
          <p:cNvSpPr txBox="1">
            <a:spLocks noChangeArrowheads="1"/>
          </p:cNvSpPr>
          <p:nvPr/>
        </p:nvSpPr>
        <p:spPr bwMode="auto">
          <a:xfrm>
            <a:off x="214313" y="3786188"/>
            <a:ext cx="27860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3200">
                <a:latin typeface="Calibri" pitchFamily="34" charset="0"/>
              </a:rPr>
              <a:t>Odznaczenia:</a:t>
            </a:r>
          </a:p>
        </p:txBody>
      </p:sp>
      <p:sp>
        <p:nvSpPr>
          <p:cNvPr id="19462" name="Prostokąt 9"/>
          <p:cNvSpPr>
            <a:spLocks noChangeArrowheads="1"/>
          </p:cNvSpPr>
          <p:nvPr/>
        </p:nvSpPr>
        <p:spPr bwMode="auto">
          <a:xfrm>
            <a:off x="0" y="5286375"/>
            <a:ext cx="29940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>
                <a:latin typeface="Calibri" pitchFamily="34" charset="0"/>
              </a:rPr>
              <a:t>Order Odrodzenia Polski</a:t>
            </a:r>
          </a:p>
        </p:txBody>
      </p:sp>
      <p:sp>
        <p:nvSpPr>
          <p:cNvPr id="19463" name="Prostokąt 10"/>
          <p:cNvSpPr>
            <a:spLocks noChangeArrowheads="1"/>
          </p:cNvSpPr>
          <p:nvPr/>
        </p:nvSpPr>
        <p:spPr bwMode="auto">
          <a:xfrm>
            <a:off x="0" y="4500563"/>
            <a:ext cx="32861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>
                <a:latin typeface="Calibri" pitchFamily="34" charset="0"/>
              </a:rPr>
              <a:t>Krzyż i Medal Niepodległości</a:t>
            </a:r>
            <a:br>
              <a:rPr lang="pl-PL" sz="2400">
                <a:latin typeface="Calibri" pitchFamily="34" charset="0"/>
              </a:rPr>
            </a:br>
            <a:endParaRPr lang="pl-PL" sz="2400">
              <a:latin typeface="Calibri" pitchFamily="34" charset="0"/>
            </a:endParaRPr>
          </a:p>
        </p:txBody>
      </p:sp>
      <p:sp>
        <p:nvSpPr>
          <p:cNvPr id="19464" name="Prostokąt 11"/>
          <p:cNvSpPr>
            <a:spLocks noChangeArrowheads="1"/>
          </p:cNvSpPr>
          <p:nvPr/>
        </p:nvSpPr>
        <p:spPr bwMode="auto">
          <a:xfrm>
            <a:off x="0" y="4214813"/>
            <a:ext cx="22050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400">
                <a:latin typeface="Calibri" pitchFamily="34" charset="0"/>
              </a:rPr>
              <a:t>Legia Honorowa</a:t>
            </a:r>
          </a:p>
        </p:txBody>
      </p:sp>
      <p:sp>
        <p:nvSpPr>
          <p:cNvPr id="19465" name="Prostokąt 12"/>
          <p:cNvSpPr>
            <a:spLocks noChangeArrowheads="1"/>
          </p:cNvSpPr>
          <p:nvPr/>
        </p:nvSpPr>
        <p:spPr bwMode="auto">
          <a:xfrm>
            <a:off x="2643188" y="500063"/>
            <a:ext cx="6500812" cy="603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800">
                <a:latin typeface="Calibri" pitchFamily="34" charset="0"/>
              </a:rPr>
              <a:t>.</a:t>
            </a:r>
            <a:r>
              <a:rPr lang="pl-PL">
                <a:latin typeface="Calibri" pitchFamily="34" charset="0"/>
              </a:rPr>
              <a:t> </a:t>
            </a:r>
            <a:r>
              <a:rPr lang="pl-PL" sz="1600">
                <a:latin typeface="Calibri" pitchFamily="34" charset="0"/>
              </a:rPr>
              <a:t>Gimnazjum ukończył we Lwowie. Absolwent wydziału chemii Uniwersytetu Lwowskiego. Zaangażował się w tworzenie polskiego ruchu ludowego w Galicji, wstępując do PSL. W latach 1907-1909 korespondent </a:t>
            </a:r>
            <a:r>
              <a:rPr lang="pl-PL" sz="1600" i="1">
                <a:latin typeface="Calibri" pitchFamily="34" charset="0"/>
              </a:rPr>
              <a:t>Kuriera Lwowskiego</a:t>
            </a:r>
            <a:r>
              <a:rPr lang="pl-PL" sz="1600">
                <a:latin typeface="Calibri" pitchFamily="34" charset="0"/>
              </a:rPr>
              <a:t> w Wiedniu (1908-1913 jego współredaktor). Od 1908 redagował także lwowską </a:t>
            </a:r>
            <a:r>
              <a:rPr lang="pl-PL" sz="1600" i="1">
                <a:latin typeface="Calibri" pitchFamily="34" charset="0"/>
              </a:rPr>
              <a:t>Gazetę Ludową</a:t>
            </a:r>
            <a:r>
              <a:rPr lang="pl-PL" sz="1600">
                <a:latin typeface="Calibri" pitchFamily="34" charset="0"/>
              </a:rPr>
              <a:t>. Wraz z Bolesławem Wysłouchem dokonał rozłamu w polskim ruchu ludowym, powołując do życia w 1912 Polskie Stronnictwo Ludowe – Zjednoczenie Niezawisłych Ludowców (był sekretarzem tej partii), które w 1914 weszło w skład PSL „Piast”.</a:t>
            </a:r>
          </a:p>
          <a:p>
            <a:pPr algn="just"/>
            <a:r>
              <a:rPr lang="pl-PL" sz="1600">
                <a:latin typeface="Calibri" pitchFamily="34" charset="0"/>
              </a:rPr>
              <a:t>Podczas wojny działał w Naczelnym Komitecie Narodowym, służył w 4 pułku piechoty Legionów. W 1914 roku jako przedstawiciel ludowców był członkiem sekcji zachodniej Naczelnego Komitetu Narodowego, W latach 1917–1918 organizował efemeryczną partię pod nazwą Zjednoczenia Ludowego, wkrótce jednak powrócił do PSL „Piast”. Od 1919 do 1931 posłował na Sejm RP (Ustawodawczy oraz I, II i III kadencji), był współautorem ustawy o reformie rolnej. Członek komisji rolnej Sejmu Ustawodawczego (1919–1922)</a:t>
            </a:r>
            <a:r>
              <a:rPr lang="pl-PL" sz="1600" baseline="30000">
                <a:latin typeface="Calibri" pitchFamily="34" charset="0"/>
              </a:rPr>
              <a:t>.</a:t>
            </a:r>
            <a:r>
              <a:rPr lang="pl-PL" sz="1600">
                <a:latin typeface="Calibri" pitchFamily="34" charset="0"/>
              </a:rPr>
              <a:t> Od marca 1920 wiceminister spraw zagranicznych, przewodniczył polskiej delegacji na rokowania w Mińsku i Rydze o zawieszenie broni w wojnie polsko-bolszewickiej i traktat pokojowy z Rosją Sowiecką. Negocjował tajnie z Adolfem Joffe warunki rozejmu i pokoju, był jednym z sygnatariuszy traktatu ryskiego.</a:t>
            </a:r>
          </a:p>
          <a:p>
            <a:pPr algn="just"/>
            <a:r>
              <a:rPr lang="pl-PL" sz="1600">
                <a:latin typeface="Calibri" pitchFamily="34" charset="0"/>
              </a:rPr>
              <a:t>W 1923 założył PSL „Jedność Ludową”, a po połączeniu z PSL „Wyzwoleniem” został prezesem klubu poselskiego. W 1926 współorganizował Stronnictwo Chłopskie, na którego szefa został wybrany. W latach 1928–1931 sprawował funkcję wicemarszałka Sejmu</a:t>
            </a:r>
          </a:p>
        </p:txBody>
      </p:sp>
    </p:spTree>
  </p:cSld>
  <p:clrMapOvr>
    <a:masterClrMapping/>
  </p:clrMapOvr>
  <p:transition advTm="50000">
    <p:newsflash/>
    <p:sndAc>
      <p:stSnd>
        <p:snd r:embed="rId3" name="laser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Prostokąt 18"/>
          <p:cNvSpPr>
            <a:spLocks noChangeArrowheads="1"/>
          </p:cNvSpPr>
          <p:nvPr/>
        </p:nvSpPr>
        <p:spPr bwMode="auto">
          <a:xfrm>
            <a:off x="0" y="3429000"/>
            <a:ext cx="18748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400" b="1">
                <a:latin typeface="Calibri" pitchFamily="34" charset="0"/>
              </a:rPr>
              <a:t>Odznaczenia:</a:t>
            </a:r>
            <a:endParaRPr lang="pl-PL" sz="2400">
              <a:latin typeface="Calibri" pitchFamily="34" charset="0"/>
            </a:endParaRPr>
          </a:p>
        </p:txBody>
      </p:sp>
      <p:pic>
        <p:nvPicPr>
          <p:cNvPr id="21507" name="Picture 2" descr="Ilustracj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671763" cy="3143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Prostokąt 20"/>
          <p:cNvSpPr>
            <a:spLocks noChangeArrowheads="1"/>
          </p:cNvSpPr>
          <p:nvPr/>
        </p:nvSpPr>
        <p:spPr bwMode="auto">
          <a:xfrm>
            <a:off x="0" y="3786188"/>
            <a:ext cx="31670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800">
                <a:latin typeface="Calibri" pitchFamily="34" charset="0"/>
              </a:rPr>
              <a:t>Order Virtuti Militari</a:t>
            </a:r>
          </a:p>
        </p:txBody>
      </p:sp>
      <p:sp>
        <p:nvSpPr>
          <p:cNvPr id="21509" name="Prostokąt 21"/>
          <p:cNvSpPr>
            <a:spLocks noChangeArrowheads="1"/>
          </p:cNvSpPr>
          <p:nvPr/>
        </p:nvSpPr>
        <p:spPr bwMode="auto">
          <a:xfrm>
            <a:off x="0" y="4143375"/>
            <a:ext cx="37369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400">
                <a:latin typeface="Calibri" pitchFamily="34" charset="0"/>
              </a:rPr>
              <a:t>Krzyż i Medal Niepodległości</a:t>
            </a:r>
          </a:p>
        </p:txBody>
      </p:sp>
      <p:sp>
        <p:nvSpPr>
          <p:cNvPr id="21510" name="Prostokąt 22"/>
          <p:cNvSpPr>
            <a:spLocks noChangeArrowheads="1"/>
          </p:cNvSpPr>
          <p:nvPr/>
        </p:nvSpPr>
        <p:spPr bwMode="auto">
          <a:xfrm>
            <a:off x="0" y="4500563"/>
            <a:ext cx="2365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400">
                <a:latin typeface="Calibri" pitchFamily="34" charset="0"/>
              </a:rPr>
              <a:t>Krzyż Walecznych</a:t>
            </a:r>
          </a:p>
        </p:txBody>
      </p:sp>
      <p:sp>
        <p:nvSpPr>
          <p:cNvPr id="21511" name="Prostokąt 23"/>
          <p:cNvSpPr>
            <a:spLocks noChangeArrowheads="1"/>
          </p:cNvSpPr>
          <p:nvPr/>
        </p:nvSpPr>
        <p:spPr bwMode="auto">
          <a:xfrm>
            <a:off x="0" y="4857750"/>
            <a:ext cx="32083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400">
                <a:latin typeface="Calibri" pitchFamily="34" charset="0"/>
              </a:rPr>
              <a:t>Order Odrodzenia Polski</a:t>
            </a:r>
          </a:p>
        </p:txBody>
      </p:sp>
      <p:sp>
        <p:nvSpPr>
          <p:cNvPr id="21512" name="Prostokąt 24"/>
          <p:cNvSpPr>
            <a:spLocks noChangeArrowheads="1"/>
          </p:cNvSpPr>
          <p:nvPr/>
        </p:nvSpPr>
        <p:spPr bwMode="auto">
          <a:xfrm>
            <a:off x="0" y="5214938"/>
            <a:ext cx="378618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>
                <a:latin typeface="Calibri" pitchFamily="34" charset="0"/>
              </a:rPr>
              <a:t>Medal Dziesięciolecia Odzyskanej</a:t>
            </a:r>
          </a:p>
        </p:txBody>
      </p:sp>
      <p:sp>
        <p:nvSpPr>
          <p:cNvPr id="21513" name="Prostokąt 25"/>
          <p:cNvSpPr>
            <a:spLocks noChangeArrowheads="1"/>
          </p:cNvSpPr>
          <p:nvPr/>
        </p:nvSpPr>
        <p:spPr bwMode="auto">
          <a:xfrm>
            <a:off x="3143250" y="0"/>
            <a:ext cx="54737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4400" b="1">
                <a:latin typeface="Algerian"/>
              </a:rPr>
              <a:t>Adam</a:t>
            </a:r>
            <a:r>
              <a:rPr lang="pl-PL" sz="4400" b="1">
                <a:latin typeface="Calibri" pitchFamily="34" charset="0"/>
              </a:rPr>
              <a:t> </a:t>
            </a:r>
            <a:r>
              <a:rPr lang="pl-PL" sz="4400" b="1">
                <a:latin typeface="Airmole Shaded"/>
              </a:rPr>
              <a:t>Dobrodzicki</a:t>
            </a:r>
            <a:endParaRPr lang="pl-PL" sz="4400">
              <a:latin typeface="Airmole Shaded"/>
            </a:endParaRPr>
          </a:p>
        </p:txBody>
      </p:sp>
      <p:sp>
        <p:nvSpPr>
          <p:cNvPr id="21514" name="Prostokąt 26"/>
          <p:cNvSpPr>
            <a:spLocks noChangeArrowheads="1"/>
          </p:cNvSpPr>
          <p:nvPr/>
        </p:nvSpPr>
        <p:spPr bwMode="auto">
          <a:xfrm>
            <a:off x="3714750" y="714375"/>
            <a:ext cx="5429250" cy="569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400">
                <a:latin typeface="Calibri" pitchFamily="34" charset="0"/>
              </a:rPr>
              <a:t>Urodził się 18 kwietnia 1883</a:t>
            </a:r>
            <a:r>
              <a:rPr lang="pl-PL" sz="1400" baseline="30000">
                <a:latin typeface="Calibri" pitchFamily="34" charset="0"/>
              </a:rPr>
              <a:t>.</a:t>
            </a:r>
            <a:r>
              <a:rPr lang="pl-PL" sz="1400">
                <a:latin typeface="Calibri" pitchFamily="34" charset="0"/>
              </a:rPr>
              <a:t> Studiował historię na Uniwersytecie Jagiellońskim i w Akademii Sztuk Pięknych w Krakowie, był aktywnie zaangażowany w działalność Bratniej Pomocy. 27 czerwca 1907 wziął fikcyjny ślub z zaangażowaną politycznie socjalistką Wandą Krahelską. W ten sposób uczestniczka zamachu na Gieorgija Skałona stała się obywatelką austriacką, co chroniło ją przed represjami władz carskich. W 1908 rozwiódł się, ponieważ Krahelska 18 lutego 1908 została sądownie uniewinniona.</a:t>
            </a:r>
          </a:p>
          <a:p>
            <a:pPr algn="just"/>
            <a:r>
              <a:rPr lang="pl-PL" sz="1400">
                <a:latin typeface="Calibri" pitchFamily="34" charset="0"/>
              </a:rPr>
              <a:t>Adam Dobrodzicki kontynuował naukę, zainicjował powstanie w Akademii Sztuk Pięknych kół samokształceniowych, działał społecznie m.in. na rzecz budowy pomnika Jana Matejki w Krakowie. Zaangażował się w wypełnienie testamentu Jana Stanisławskiego, który pragnął aby wybudowano nowoczesny dom studencki krakowskiej Akademii Sztuk Pięknych. Po ukończeniu studiów Krakowie kontynuował naukę w Paryżu, wyjeżdżał też na plenery malarskie do Bretanii. Po powrocie do Krakowa otrzymał zamówienie na ilustrację powieści Tadeusza Micińskiego, w 1912 wygrał konkurs na projekt polichromii w Katedrze Świętych Apostołów Piotra i Pawła w Kamieńcu Podolskim. W tym samym roku wstąpił do Związku Strzeleckiego, służył początkowo w II baonie 1 pułku piechoty Legionów Polskich, a następnie w 2 kompanii II baonu 5 pułku piechoty i w 7 pułku piechoty. W 1917 wstąpił w szeregi sztabu I Brygady Legionów Polskich,  awansował wówczas do stopnia podporucznika. Podczas tzw. kryzysu przysięgowego był internowany w forcie w Beniaminowie. Był oficerem korpusu dyplomatycznego Komendy Głównej Polskiej Organizacji Wojskowej, a w 1918 w stopniu majora został adiutantem Naczelnego Wodza Józefa Piłsudskiego.</a:t>
            </a:r>
          </a:p>
        </p:txBody>
      </p:sp>
      <p:sp>
        <p:nvSpPr>
          <p:cNvPr id="21515" name="Prostokąt 29"/>
          <p:cNvSpPr>
            <a:spLocks noChangeArrowheads="1"/>
          </p:cNvSpPr>
          <p:nvPr/>
        </p:nvSpPr>
        <p:spPr bwMode="auto">
          <a:xfrm>
            <a:off x="0" y="5929313"/>
            <a:ext cx="2022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400">
                <a:solidFill>
                  <a:srgbClr val="000000"/>
                </a:solidFill>
                <a:latin typeface="Calibri" pitchFamily="34" charset="0"/>
              </a:rPr>
              <a:t>Niepodległości</a:t>
            </a:r>
          </a:p>
        </p:txBody>
      </p:sp>
    </p:spTree>
  </p:cSld>
  <p:clrMapOvr>
    <a:masterClrMapping/>
  </p:clrMapOvr>
  <p:transition advTm="50000">
    <p:push dir="d"/>
    <p:sndAc>
      <p:stSnd>
        <p:snd r:embed="rId2" name="applause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50000"/>
            <a:lumOff val="50000"/>
            <a:alpha val="4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Ilustracj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571750" cy="3433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pole tekstowe 9"/>
          <p:cNvSpPr txBox="1">
            <a:spLocks noChangeArrowheads="1"/>
          </p:cNvSpPr>
          <p:nvPr/>
        </p:nvSpPr>
        <p:spPr bwMode="auto">
          <a:xfrm>
            <a:off x="357188" y="3714750"/>
            <a:ext cx="19288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>
                <a:latin typeface="Calibri" pitchFamily="34" charset="0"/>
              </a:rPr>
              <a:t>Odznaczenia:</a:t>
            </a:r>
          </a:p>
        </p:txBody>
      </p:sp>
      <p:sp>
        <p:nvSpPr>
          <p:cNvPr id="22532" name="Prostokąt 10"/>
          <p:cNvSpPr>
            <a:spLocks noChangeArrowheads="1"/>
          </p:cNvSpPr>
          <p:nvPr/>
        </p:nvSpPr>
        <p:spPr bwMode="auto">
          <a:xfrm>
            <a:off x="0" y="4143375"/>
            <a:ext cx="2324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000">
                <a:latin typeface="Calibri" pitchFamily="34" charset="0"/>
              </a:rPr>
              <a:t>Order Virtuti Militari</a:t>
            </a:r>
          </a:p>
        </p:txBody>
      </p:sp>
      <p:sp>
        <p:nvSpPr>
          <p:cNvPr id="22533" name="Prostokąt 11"/>
          <p:cNvSpPr>
            <a:spLocks noChangeArrowheads="1"/>
          </p:cNvSpPr>
          <p:nvPr/>
        </p:nvSpPr>
        <p:spPr bwMode="auto">
          <a:xfrm>
            <a:off x="0" y="4500563"/>
            <a:ext cx="45720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000">
                <a:latin typeface="Calibri" pitchFamily="34" charset="0"/>
              </a:rPr>
              <a:t>Krzyż i Medal Niepodległości</a:t>
            </a:r>
            <a:r>
              <a:rPr lang="pl-PL">
                <a:latin typeface="Calibri" pitchFamily="34" charset="0"/>
              </a:rPr>
              <a:t/>
            </a:r>
            <a:br>
              <a:rPr lang="pl-PL">
                <a:latin typeface="Calibri" pitchFamily="34" charset="0"/>
              </a:rPr>
            </a:br>
            <a:endParaRPr lang="pl-PL">
              <a:latin typeface="Calibri" pitchFamily="34" charset="0"/>
            </a:endParaRPr>
          </a:p>
        </p:txBody>
      </p:sp>
      <p:sp>
        <p:nvSpPr>
          <p:cNvPr id="22534" name="Prostokąt 12"/>
          <p:cNvSpPr>
            <a:spLocks noChangeArrowheads="1"/>
          </p:cNvSpPr>
          <p:nvPr/>
        </p:nvSpPr>
        <p:spPr bwMode="auto">
          <a:xfrm>
            <a:off x="3571875" y="0"/>
            <a:ext cx="364331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4000" b="1">
                <a:latin typeface="Agency FB" pitchFamily="34" charset="0"/>
              </a:rPr>
              <a:t> Józef Korczak</a:t>
            </a:r>
            <a:r>
              <a:rPr lang="pl-PL" sz="4000">
                <a:latin typeface="Calibri" pitchFamily="34" charset="0"/>
              </a:rPr>
              <a:t/>
            </a:r>
            <a:br>
              <a:rPr lang="pl-PL" sz="4000">
                <a:latin typeface="Calibri" pitchFamily="34" charset="0"/>
              </a:rPr>
            </a:br>
            <a:r>
              <a:rPr lang="pl-PL" sz="4000">
                <a:latin typeface="Calibri" pitchFamily="34" charset="0"/>
              </a:rPr>
              <a:t>    </a:t>
            </a:r>
            <a:r>
              <a:rPr lang="pl-PL" sz="4000" i="1">
                <a:latin typeface="Algerian"/>
              </a:rPr>
              <a:t>Piotr</a:t>
            </a:r>
            <a:endParaRPr lang="pl-PL" sz="4000">
              <a:latin typeface="Algerian"/>
            </a:endParaRPr>
          </a:p>
        </p:txBody>
      </p:sp>
      <p:sp>
        <p:nvSpPr>
          <p:cNvPr id="22535" name="Prostokąt 13"/>
          <p:cNvSpPr>
            <a:spLocks noChangeArrowheads="1"/>
          </p:cNvSpPr>
          <p:nvPr/>
        </p:nvSpPr>
        <p:spPr bwMode="auto">
          <a:xfrm>
            <a:off x="3500438" y="1357313"/>
            <a:ext cx="5072062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2000">
                <a:latin typeface="Calibri" pitchFamily="34" charset="0"/>
              </a:rPr>
              <a:t>Urodzony we wsi Dąbrówka w powiecie janowskim ziemi lubelskiej, w niezamożnej rodzinie chłopskiej, syn Jana i Rozalii (odznaczonej Krzyżem Niepodległości z Mieczami za działalność w POW). Do szkoły chodził w Siedlcach i Prywatnej Szkoły Filologicznej im. Staszica w Lublinie. W roku 1910 wstąpił do wpływowej w tym czasie Organizacji Młodzieży Narodowej, a w 1913 do Związku Strzeleckiego. W momencie wybuchu wojny był uczniem klasy maturalnej gimnazjum im. Staszica w Lublinie. W nieznanych okolicznościach przejściowo został aresztowany 2 grudnia 1912 i więziony w Lublinie do początku 1913.</a:t>
            </a:r>
          </a:p>
        </p:txBody>
      </p:sp>
    </p:spTree>
  </p:cSld>
  <p:clrMapOvr>
    <a:masterClrMapping/>
  </p:clrMapOvr>
  <p:transition advClick="0" advTm="50000">
    <p:plus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D1717">
            <a:alpha val="65097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Medard Downarowicz 193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" y="285750"/>
            <a:ext cx="2428875" cy="338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pole tekstowe 11"/>
          <p:cNvSpPr txBox="1">
            <a:spLocks noChangeArrowheads="1"/>
          </p:cNvSpPr>
          <p:nvPr/>
        </p:nvSpPr>
        <p:spPr bwMode="auto">
          <a:xfrm>
            <a:off x="285750" y="4143375"/>
            <a:ext cx="25717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2400">
                <a:latin typeface="Calibri" pitchFamily="34" charset="0"/>
              </a:rPr>
              <a:t>Odznaczenia:</a:t>
            </a:r>
          </a:p>
        </p:txBody>
      </p:sp>
      <p:sp>
        <p:nvSpPr>
          <p:cNvPr id="23556" name="Prostokąt 12"/>
          <p:cNvSpPr>
            <a:spLocks noChangeArrowheads="1"/>
          </p:cNvSpPr>
          <p:nvPr/>
        </p:nvSpPr>
        <p:spPr bwMode="auto">
          <a:xfrm>
            <a:off x="0" y="4643438"/>
            <a:ext cx="31464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000">
                <a:latin typeface="Calibri" pitchFamily="34" charset="0"/>
              </a:rPr>
              <a:t>Krzyż i Medal Niepodległości</a:t>
            </a:r>
          </a:p>
        </p:txBody>
      </p:sp>
      <p:sp>
        <p:nvSpPr>
          <p:cNvPr id="23557" name="Prostokąt 13"/>
          <p:cNvSpPr>
            <a:spLocks noChangeArrowheads="1"/>
          </p:cNvSpPr>
          <p:nvPr/>
        </p:nvSpPr>
        <p:spPr bwMode="auto">
          <a:xfrm>
            <a:off x="0" y="5000625"/>
            <a:ext cx="2000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2000">
                <a:latin typeface="Calibri" pitchFamily="34" charset="0"/>
              </a:rPr>
              <a:t>Krzyż Walecznych</a:t>
            </a:r>
          </a:p>
        </p:txBody>
      </p:sp>
      <p:sp>
        <p:nvSpPr>
          <p:cNvPr id="23558" name="Prostokąt 14"/>
          <p:cNvSpPr>
            <a:spLocks noChangeArrowheads="1"/>
          </p:cNvSpPr>
          <p:nvPr/>
        </p:nvSpPr>
        <p:spPr bwMode="auto">
          <a:xfrm>
            <a:off x="3143250" y="214313"/>
            <a:ext cx="48752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pl-PL" sz="4000" b="1">
                <a:latin typeface="Plantagenet Cherokee"/>
              </a:rPr>
              <a:t>Medard</a:t>
            </a:r>
            <a:r>
              <a:rPr lang="pl-PL" sz="4000" b="1">
                <a:latin typeface="Calibri" pitchFamily="34" charset="0"/>
              </a:rPr>
              <a:t> </a:t>
            </a:r>
            <a:r>
              <a:rPr lang="pl-PL" sz="4000" b="1">
                <a:latin typeface="FrankRuehl"/>
                <a:ea typeface="FrankRuehl"/>
                <a:cs typeface="FrankRuehl"/>
              </a:rPr>
              <a:t>Downarowicz</a:t>
            </a:r>
            <a:endParaRPr lang="pl-PL" sz="4000">
              <a:latin typeface="FrankRuehl"/>
              <a:ea typeface="FrankRuehl"/>
              <a:cs typeface="FrankRuehl"/>
            </a:endParaRPr>
          </a:p>
        </p:txBody>
      </p:sp>
      <p:sp>
        <p:nvSpPr>
          <p:cNvPr id="23559" name="Prostokąt 15"/>
          <p:cNvSpPr>
            <a:spLocks noChangeArrowheads="1"/>
          </p:cNvSpPr>
          <p:nvPr/>
        </p:nvSpPr>
        <p:spPr bwMode="auto">
          <a:xfrm>
            <a:off x="3571875" y="928688"/>
            <a:ext cx="4572000" cy="575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l-PL" sz="1600">
                <a:latin typeface="Calibri" pitchFamily="34" charset="0"/>
              </a:rPr>
              <a:t>Syn Medarda Stanisława, ziemianina, uczestnika powstania styczniowego i zesłańca oraz Stefanii z domu Hornowskiej herbu Korczak. Był wydalany z gimnazjów w Radomiu, Wilnie, Mariampolu i Libawie, za przynależność do nielegalnych organizacji niepodległościowo-socjalistycznych. Maturę zdał w 1901 eksternistycznie w Pskowie.</a:t>
            </a:r>
          </a:p>
          <a:p>
            <a:pPr algn="just"/>
            <a:r>
              <a:rPr lang="pl-PL" sz="1600">
                <a:latin typeface="Calibri" pitchFamily="34" charset="0"/>
              </a:rPr>
              <a:t>W 1901 rozpoczął studia na Wydziale Budowy Maszyn Politechniki we Lwowie. Od 1903 do 1904 był członkiem Centralnego Komitetu „Promienistych”. W 1904 został członkiem lwowskiej sekcji PPS. Od tego samego czasu przebywał nielegalnie w Warszawie, gdzie od 1905 organizował struktury bojowe Organizacji Bojowej PPS. Uczestniczył w wielu akcjach zbrojnych. 4 października 1905 został aresztowany 1 listopada 1906 skazany na 3 lata katorgi. Wywieziony do Aleksandrowska pod Irkuckiem, skąd zbiegł w 1908. Od 1908 do 1914 studiował w Instytut Solvaya w Brukseli, gdzie uzyskał dyplom inżyniera handlowego. Jednocześnie był słuchaczem Wydziału Nauk Społecznych tamtejszego uniwersytetu.</a:t>
            </a:r>
          </a:p>
        </p:txBody>
      </p:sp>
    </p:spTree>
  </p:cSld>
  <p:clrMapOvr>
    <a:masterClrMapping/>
  </p:clrMapOvr>
  <p:transition advTm="50000">
    <p:wipe dir="r"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349</TotalTime>
  <Words>1591</Words>
  <Application>Microsoft Office PowerPoint</Application>
  <PresentationFormat>Pokaz na ekranie (4:3)</PresentationFormat>
  <Paragraphs>83</Paragraphs>
  <Slides>11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20</vt:i4>
      </vt:variant>
      <vt:variant>
        <vt:lpstr>Szablon projektu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32" baseType="lpstr">
      <vt:lpstr>Arial</vt:lpstr>
      <vt:lpstr>Tahoma</vt:lpstr>
      <vt:lpstr>Wingdings</vt:lpstr>
      <vt:lpstr>Calibri</vt:lpstr>
      <vt:lpstr>Airmole Antique</vt:lpstr>
      <vt:lpstr>Eras Bold ITC</vt:lpstr>
      <vt:lpstr>Aharoni</vt:lpstr>
      <vt:lpstr>Courier New</vt:lpstr>
      <vt:lpstr>Bullpen 3D</vt:lpstr>
      <vt:lpstr>LetsTrace</vt:lpstr>
      <vt:lpstr>Airmole Stripe</vt:lpstr>
      <vt:lpstr>Astron Boy Video</vt:lpstr>
      <vt:lpstr>Algerian</vt:lpstr>
      <vt:lpstr>Airmole Shaded</vt:lpstr>
      <vt:lpstr>Agency FB</vt:lpstr>
      <vt:lpstr>Plantagenet Cherokee</vt:lpstr>
      <vt:lpstr>FrankRuehl</vt:lpstr>
      <vt:lpstr>GulimChe</vt:lpstr>
      <vt:lpstr>Strenuous 3D</vt:lpstr>
      <vt:lpstr>Monotype Corsiva</vt:lpstr>
      <vt:lpstr>Ocean</vt:lpstr>
      <vt:lpstr>Leksykon Szlak  żołnierzy Niepodległości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Leksykon żołnierzy</dc:title>
  <dc:creator>Dom</dc:creator>
  <cp:lastModifiedBy>Windows XP</cp:lastModifiedBy>
  <cp:revision>41</cp:revision>
  <dcterms:created xsi:type="dcterms:W3CDTF">2018-10-06T12:01:51Z</dcterms:created>
  <dcterms:modified xsi:type="dcterms:W3CDTF">2018-11-12T17:55:24Z</dcterms:modified>
</cp:coreProperties>
</file>