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595" autoAdjust="0"/>
  </p:normalViewPr>
  <p:slideViewPr>
    <p:cSldViewPr>
      <p:cViewPr varScale="1">
        <p:scale>
          <a:sx n="65" d="100"/>
          <a:sy n="65" d="100"/>
        </p:scale>
        <p:origin x="-13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ADFC-563A-4962-9CA8-E4B32E73F007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ECD6D-40B7-4B20-991E-A6EC89A1EB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D82E0-1B39-42CD-BE9C-7FFD8C9F71E6}" type="datetimeFigureOut">
              <a:rPr lang="pl-PL" smtClean="0"/>
              <a:pPr/>
              <a:t>26.11.2018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53C47-7289-4ADB-A756-9EF754983AE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1F5884-8D03-4121-897C-48B174747800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D30E-0D5E-4A81-BDD5-0587BEBC9849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4449-4EB8-4202-B295-DF6D7150ADD7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06C08E-5555-46DD-9A64-ADDA595F75D8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C0AB7A-E9A1-4759-ADD0-48A12611599B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D397-A3D4-485B-B23D-5A26705C4000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C971-E3D9-49BB-9920-A823F4E5B1A0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838ECF-FF0C-4756-9444-5F1AF210D1AF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A03F-52C8-4AB0-8A65-2D8EF217FB3E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91895C-4D9D-49BA-ADDD-9605CFDAF2BA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195D4E-E669-4892-9D9E-480CFF003AB5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59CD51-FD95-45CA-9A69-E46D756A252C}" type="datetime1">
              <a:rPr lang="pl-PL" smtClean="0"/>
              <a:pPr/>
              <a:t>26.11.2018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Szkoła Podstawowa nr 10 w Olsztynie</a:t>
            </a:r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B151ED-886F-4192-806E-271AC261EC7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750496" cy="1894362"/>
          </a:xfrm>
        </p:spPr>
        <p:txBody>
          <a:bodyPr>
            <a:normAutofit/>
          </a:bodyPr>
          <a:lstStyle/>
          <a:p>
            <a:r>
              <a:rPr lang="pl-PL" sz="2600" dirty="0" smtClean="0"/>
              <a:t>Szukamy polskich miejsc pamięci </a:t>
            </a:r>
            <a:br>
              <a:rPr lang="pl-PL" sz="2600" dirty="0" smtClean="0"/>
            </a:br>
            <a:r>
              <a:rPr lang="pl-PL" sz="2600" dirty="0" smtClean="0"/>
              <a:t>w Wilnie</a:t>
            </a:r>
            <a:endParaRPr lang="pl-PL" sz="2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606480" cy="1371600"/>
          </a:xfrm>
        </p:spPr>
        <p:txBody>
          <a:bodyPr>
            <a:normAutofit/>
          </a:bodyPr>
          <a:lstStyle/>
          <a:p>
            <a:r>
              <a:rPr lang="pl-PL" dirty="0" smtClean="0"/>
              <a:t>Wycieczka klas 7. i 8 do Wilna i Trok</a:t>
            </a:r>
            <a:endParaRPr lang="pl-PL" dirty="0"/>
          </a:p>
        </p:txBody>
      </p:sp>
      <p:pic>
        <p:nvPicPr>
          <p:cNvPr id="4" name="Obraz 3" descr="Herb_Rzeczypospolitej_Obojga_Narodow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857794" cy="306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Ślady polsko-litewskie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czasie wycieczki zobaczyliśmy </a:t>
            </a:r>
            <a:r>
              <a:rPr lang="pl-PL" b="1" dirty="0" smtClean="0"/>
              <a:t>wiele śladów polskich</a:t>
            </a:r>
            <a:r>
              <a:rPr lang="pl-PL" dirty="0" smtClean="0"/>
              <a:t> – często </a:t>
            </a:r>
            <a:r>
              <a:rPr lang="pl-PL" b="1" dirty="0" smtClean="0"/>
              <a:t>splątanych z litewskimi</a:t>
            </a:r>
            <a:r>
              <a:rPr lang="pl-PL" dirty="0" smtClean="0"/>
              <a:t>. Świadczą o tym m.in.: </a:t>
            </a:r>
            <a:r>
              <a:rPr lang="pl-PL" b="1" dirty="0" smtClean="0"/>
              <a:t>Zamek</a:t>
            </a:r>
            <a:r>
              <a:rPr lang="pl-PL" dirty="0" smtClean="0"/>
              <a:t> książęcy w </a:t>
            </a:r>
            <a:r>
              <a:rPr lang="pl-PL" b="1" dirty="0" smtClean="0"/>
              <a:t>Trokach</a:t>
            </a:r>
            <a:r>
              <a:rPr lang="pl-PL" dirty="0" smtClean="0"/>
              <a:t>, </a:t>
            </a:r>
            <a:r>
              <a:rPr lang="pl-PL" b="1" dirty="0" smtClean="0"/>
              <a:t>Bazylika</a:t>
            </a:r>
            <a:r>
              <a:rPr lang="pl-PL" dirty="0" smtClean="0"/>
              <a:t> archikatedralna </a:t>
            </a:r>
            <a:r>
              <a:rPr lang="pl-PL" b="1" dirty="0" smtClean="0"/>
              <a:t>św. Stanisława </a:t>
            </a:r>
            <a:r>
              <a:rPr lang="pl-PL" dirty="0" smtClean="0"/>
              <a:t>i</a:t>
            </a:r>
            <a:r>
              <a:rPr lang="pl-PL" b="1" dirty="0" smtClean="0"/>
              <a:t> św. Władysława</a:t>
            </a:r>
            <a:r>
              <a:rPr lang="pl-PL" dirty="0" smtClean="0"/>
              <a:t>, czy wspaniały barokowy </a:t>
            </a:r>
            <a:r>
              <a:rPr lang="pl-PL" b="1" dirty="0" smtClean="0"/>
              <a:t>kościół św. Piotra i Pawła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pic>
        <p:nvPicPr>
          <p:cNvPr id="5" name="Obraz 4" descr="wilno-18_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455622"/>
            <a:ext cx="4536504" cy="3402378"/>
          </a:xfrm>
          <a:prstGeom prst="rect">
            <a:avLst/>
          </a:prstGeom>
        </p:spPr>
      </p:pic>
      <p:pic>
        <p:nvPicPr>
          <p:cNvPr id="6" name="Obraz 5" descr="wilno-18_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455622"/>
            <a:ext cx="4536504" cy="3402378"/>
          </a:xfrm>
          <a:prstGeom prst="rect">
            <a:avLst/>
          </a:prstGeom>
        </p:spPr>
      </p:pic>
      <p:pic>
        <p:nvPicPr>
          <p:cNvPr id="8" name="Obraz 7" descr="wilno-18_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Polska – Litwa 500 lat wspólnej historii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Polska</a:t>
            </a:r>
            <a:r>
              <a:rPr lang="pl-PL" dirty="0" smtClean="0"/>
              <a:t> i </a:t>
            </a:r>
            <a:r>
              <a:rPr lang="pl-PL" b="1" dirty="0" smtClean="0"/>
              <a:t>Litwa</a:t>
            </a:r>
            <a:r>
              <a:rPr lang="pl-PL" dirty="0" smtClean="0"/>
              <a:t> przez kilkaset lat </a:t>
            </a:r>
            <a:r>
              <a:rPr lang="pl-PL" b="1" dirty="0" smtClean="0"/>
              <a:t>tworzyły</a:t>
            </a:r>
            <a:r>
              <a:rPr lang="pl-PL" dirty="0" smtClean="0"/>
              <a:t> jedno państwo – </a:t>
            </a:r>
            <a:r>
              <a:rPr lang="pl-PL" b="1" dirty="0" smtClean="0"/>
              <a:t>Rzeczpospolitą Obojga Narodów</a:t>
            </a:r>
            <a:r>
              <a:rPr lang="pl-PL" dirty="0" smtClean="0"/>
              <a:t>. </a:t>
            </a:r>
          </a:p>
          <a:p>
            <a:r>
              <a:rPr lang="pl-PL" dirty="0" smtClean="0"/>
              <a:t>Wspólna </a:t>
            </a:r>
            <a:r>
              <a:rPr lang="pl-PL" b="1" dirty="0" smtClean="0"/>
              <a:t>historia</a:t>
            </a:r>
            <a:r>
              <a:rPr lang="pl-PL" dirty="0" smtClean="0"/>
              <a:t> była </a:t>
            </a:r>
            <a:r>
              <a:rPr lang="pl-PL" b="1" dirty="0" smtClean="0"/>
              <a:t>nieraz bolesna</a:t>
            </a:r>
            <a:r>
              <a:rPr lang="pl-PL" dirty="0" smtClean="0"/>
              <a:t>, należy </a:t>
            </a:r>
            <a:r>
              <a:rPr lang="pl-PL" dirty="0" smtClean="0"/>
              <a:t>jednak ją </a:t>
            </a:r>
            <a:r>
              <a:rPr lang="pl-PL" b="1" dirty="0" smtClean="0"/>
              <a:t>znać</a:t>
            </a:r>
            <a:r>
              <a:rPr lang="pl-PL" dirty="0" smtClean="0"/>
              <a:t> – żeby lepiej się </a:t>
            </a:r>
            <a:r>
              <a:rPr lang="pl-PL" b="1" dirty="0" smtClean="0"/>
              <a:t>rozumieć</a:t>
            </a:r>
          </a:p>
          <a:p>
            <a:r>
              <a:rPr lang="pl-PL" dirty="0" smtClean="0"/>
              <a:t>Do dziś mieszka</a:t>
            </a:r>
            <a:r>
              <a:rPr lang="pl-PL" b="1" dirty="0" smtClean="0"/>
              <a:t> na wileńszczyźnie</a:t>
            </a:r>
            <a:r>
              <a:rPr lang="pl-PL" dirty="0" smtClean="0"/>
              <a:t> </a:t>
            </a:r>
            <a:r>
              <a:rPr lang="pl-PL" b="1" dirty="0" smtClean="0"/>
              <a:t>znacząca mniejszość polska </a:t>
            </a:r>
          </a:p>
          <a:p>
            <a:r>
              <a:rPr lang="pl-PL" dirty="0" smtClean="0"/>
              <a:t>W dniach </a:t>
            </a:r>
            <a:r>
              <a:rPr lang="pl-PL" b="1" dirty="0" smtClean="0"/>
              <a:t>22-23 listopada 2018 r.</a:t>
            </a:r>
            <a:r>
              <a:rPr lang="pl-PL" dirty="0" smtClean="0"/>
              <a:t> uczniowie klas </a:t>
            </a:r>
            <a:r>
              <a:rPr lang="pl-PL" b="1" dirty="0" smtClean="0"/>
              <a:t>VII i VIII</a:t>
            </a:r>
            <a:r>
              <a:rPr lang="pl-PL" dirty="0" smtClean="0"/>
              <a:t> naszej szkoły wzięli udział w </a:t>
            </a:r>
            <a:r>
              <a:rPr lang="pl-PL" b="1" dirty="0" smtClean="0"/>
              <a:t>wycieczce do Wilna</a:t>
            </a:r>
            <a:r>
              <a:rPr lang="pl-PL" dirty="0" smtClean="0"/>
              <a:t>. </a:t>
            </a:r>
            <a:r>
              <a:rPr lang="pl-PL" b="1" dirty="0" smtClean="0"/>
              <a:t>Tematem</a:t>
            </a:r>
            <a:r>
              <a:rPr lang="pl-PL" dirty="0" smtClean="0"/>
              <a:t> głównym wyjazdu było</a:t>
            </a:r>
            <a:r>
              <a:rPr lang="pl-PL" b="1" dirty="0" smtClean="0"/>
              <a:t> szukanie polskich śladów w stolicy Litwy</a:t>
            </a:r>
            <a:r>
              <a:rPr lang="pl-PL" dirty="0" smtClean="0"/>
              <a:t>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pic>
        <p:nvPicPr>
          <p:cNvPr id="5" name="Obraz 4" descr="wilno-18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Ostra Brama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Ostra Brama jest obowiązkowym punktem wszystkich polskich wycieczek – my też od niej zaczęliśmy zwiedzanie Wilna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 dirty="0"/>
          </a:p>
        </p:txBody>
      </p:sp>
      <p:pic>
        <p:nvPicPr>
          <p:cNvPr id="5" name="Obraz 4" descr="wilno-18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807550"/>
            <a:ext cx="5400600" cy="405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Cela Konrada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 dawnym klasztorze bazylianów mieściła się Cela Konrada w której toczyła się akcja jednej z najsłynniejszych scen w literaturze polskiej – III części „Dziadów” Adama Mickiewicza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pic>
        <p:nvPicPr>
          <p:cNvPr id="5" name="Obraz 4" descr="wilno-18_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194974"/>
            <a:ext cx="4884035" cy="3663026"/>
          </a:xfrm>
          <a:prstGeom prst="rect">
            <a:avLst/>
          </a:prstGeom>
        </p:spPr>
      </p:pic>
      <p:pic>
        <p:nvPicPr>
          <p:cNvPr id="6" name="Obraz 5" descr="wilno-18_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 Ignacy Kraszewski w Wilnie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r>
              <a:rPr lang="pl-PL" dirty="0" smtClean="0"/>
              <a:t>Na przeciwko kościoła św. Janów przy ulicy Zamkowej 24 w latach 30. XIX w. </a:t>
            </a:r>
            <a:r>
              <a:rPr lang="pl-PL" smtClean="0"/>
              <a:t>mieszkał </a:t>
            </a:r>
            <a:r>
              <a:rPr lang="pl-PL" smtClean="0"/>
              <a:t>pisarz i dziennikarz  </a:t>
            </a:r>
            <a:r>
              <a:rPr lang="pl-PL" dirty="0" err="1" smtClean="0"/>
              <a:t>J.I</a:t>
            </a:r>
            <a:r>
              <a:rPr lang="pl-PL" dirty="0" smtClean="0"/>
              <a:t>. Kraszewski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pic>
        <p:nvPicPr>
          <p:cNvPr id="5" name="Obraz 4" descr="wilno-18_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924944"/>
            <a:ext cx="5244075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Cmentarz na Rossie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Jest to jedna z czterech polskich nekropolii narodowych</a:t>
            </a:r>
          </a:p>
          <a:p>
            <a:r>
              <a:rPr lang="pl-PL" dirty="0" smtClean="0"/>
              <a:t>W skład zespołu wchodzi: Stara Rossa, Nowa Rossa, Cmentarz Wojskowy z 1920, mauzoleum Matka i Serce Syna</a:t>
            </a:r>
          </a:p>
          <a:p>
            <a:r>
              <a:rPr lang="pl-PL" dirty="0" smtClean="0"/>
              <a:t>Cmentarz zajmuje strome wzgórze morenowe o różnicy poziomów ok. 30 metrów, </a:t>
            </a:r>
          </a:p>
          <a:p>
            <a:r>
              <a:rPr lang="pl-PL" dirty="0" smtClean="0"/>
              <a:t>Pochówki odbywały się od XVIII do XX w.</a:t>
            </a:r>
          </a:p>
          <a:p>
            <a:r>
              <a:rPr lang="pl-PL" dirty="0" smtClean="0"/>
              <a:t>Na cmentarzu są groby wielu wybitnych Polaków i Litwinów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pic>
        <p:nvPicPr>
          <p:cNvPr id="5" name="Obraz 4" descr="wilno-18_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Matka i serce Syna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Obok bramy głównej </a:t>
            </a:r>
            <a:r>
              <a:rPr lang="pl-PL" b="1" dirty="0" smtClean="0"/>
              <a:t>Starej Rossy</a:t>
            </a:r>
            <a:r>
              <a:rPr lang="pl-PL" dirty="0" smtClean="0"/>
              <a:t>, znajduje się mauzoleum „Matki i Serca Syna” – ze szczątkami </a:t>
            </a:r>
            <a:r>
              <a:rPr lang="pl-PL" b="1" dirty="0" smtClean="0"/>
              <a:t>Marii Piłsudskiej </a:t>
            </a:r>
            <a:r>
              <a:rPr lang="pl-PL" dirty="0" smtClean="0"/>
              <a:t>i </a:t>
            </a:r>
            <a:r>
              <a:rPr lang="pl-PL" b="1" dirty="0" smtClean="0"/>
              <a:t>sercem </a:t>
            </a:r>
            <a:r>
              <a:rPr lang="pl-PL" dirty="0" smtClean="0"/>
              <a:t>marszałka</a:t>
            </a:r>
            <a:r>
              <a:rPr lang="pl-PL" b="1" dirty="0" smtClean="0"/>
              <a:t> Józefa Piłsudskiego</a:t>
            </a:r>
            <a:r>
              <a:rPr lang="pl-PL" dirty="0" smtClean="0"/>
              <a:t>. </a:t>
            </a:r>
            <a:r>
              <a:rPr lang="pl-PL" b="1" dirty="0" smtClean="0"/>
              <a:t>Zapaliliśmy</a:t>
            </a:r>
            <a:r>
              <a:rPr lang="pl-PL" dirty="0" smtClean="0"/>
              <a:t> tam </a:t>
            </a:r>
            <a:r>
              <a:rPr lang="pl-PL" b="1" dirty="0" smtClean="0"/>
              <a:t>znicz</a:t>
            </a:r>
            <a:endParaRPr lang="pl-PL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pic>
        <p:nvPicPr>
          <p:cNvPr id="5" name="Obraz 4" descr="wilno-18_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84984"/>
            <a:ext cx="4764021" cy="3573016"/>
          </a:xfrm>
          <a:prstGeom prst="rect">
            <a:avLst/>
          </a:prstGeom>
        </p:spPr>
      </p:pic>
      <p:pic>
        <p:nvPicPr>
          <p:cNvPr id="7" name="Obraz 6" descr="wilno-18_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239598"/>
            <a:ext cx="4824536" cy="361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Obrońcy Wilna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pl-PL" dirty="0" smtClean="0"/>
              <a:t>W wojskowej części cmentarza spoczywają</a:t>
            </a:r>
            <a:r>
              <a:rPr lang="pl-PL" b="1" dirty="0" smtClean="0"/>
              <a:t> żołnierze polscy</a:t>
            </a:r>
            <a:r>
              <a:rPr lang="pl-PL" dirty="0" smtClean="0"/>
              <a:t> polegli w latach </a:t>
            </a:r>
            <a:r>
              <a:rPr lang="pl-PL" b="1" dirty="0" smtClean="0"/>
              <a:t>1919-1920</a:t>
            </a:r>
            <a:r>
              <a:rPr lang="pl-PL" dirty="0" smtClean="0"/>
              <a:t>, we </a:t>
            </a:r>
            <a:r>
              <a:rPr lang="pl-PL" b="1" dirty="0" smtClean="0"/>
              <a:t>wrześniu 1939 r. </a:t>
            </a:r>
            <a:r>
              <a:rPr lang="pl-PL" dirty="0" smtClean="0"/>
              <a:t>oraz </a:t>
            </a:r>
            <a:r>
              <a:rPr lang="pl-PL" b="1" dirty="0" smtClean="0"/>
              <a:t>żołnierze AK </a:t>
            </a:r>
            <a:r>
              <a:rPr lang="pl-PL" dirty="0" smtClean="0"/>
              <a:t>polegli w Akcji „Ostra Brama” w </a:t>
            </a:r>
            <a:r>
              <a:rPr lang="pl-PL" b="1" dirty="0" smtClean="0"/>
              <a:t>lipcu 1944 r.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pic>
        <p:nvPicPr>
          <p:cNvPr id="5" name="Obraz 4" descr="wilno-18_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248980"/>
            <a:ext cx="4812027" cy="3609020"/>
          </a:xfrm>
          <a:prstGeom prst="rect">
            <a:avLst/>
          </a:prstGeom>
        </p:spPr>
      </p:pic>
      <p:pic>
        <p:nvPicPr>
          <p:cNvPr id="6" name="Obraz 5" descr="wilno-18_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230978"/>
            <a:ext cx="4836030" cy="3627022"/>
          </a:xfrm>
          <a:prstGeom prst="rect">
            <a:avLst/>
          </a:prstGeom>
        </p:spPr>
      </p:pic>
      <p:pic>
        <p:nvPicPr>
          <p:cNvPr id="7" name="Obraz 6" descr="wilno-18_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Stara Rossa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 Starej Rossie znajdują się groby wielu zasłużonych Polaków – m.in. wybitnego historyka, publicysty, działacza niepodległościowego - Joachima Lelewela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l-PL" smtClean="0"/>
              <a:t>Szkoła Podstawowa nr 10 w Olsztynie</a:t>
            </a:r>
            <a:endParaRPr lang="pl-PL"/>
          </a:p>
        </p:txBody>
      </p:sp>
      <p:pic>
        <p:nvPicPr>
          <p:cNvPr id="5" name="Obraz 4" descr="wilno-18_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194973"/>
            <a:ext cx="4884036" cy="3663027"/>
          </a:xfrm>
          <a:prstGeom prst="rect">
            <a:avLst/>
          </a:prstGeom>
        </p:spPr>
      </p:pic>
      <p:pic>
        <p:nvPicPr>
          <p:cNvPr id="6" name="Obraz 5" descr="wilno-18_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185592"/>
            <a:ext cx="4896544" cy="3672408"/>
          </a:xfrm>
          <a:prstGeom prst="rect">
            <a:avLst/>
          </a:prstGeom>
        </p:spPr>
      </p:pic>
      <p:pic>
        <p:nvPicPr>
          <p:cNvPr id="7" name="Obraz 6" descr="wilno-18_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243</TotalTime>
  <Words>419</Words>
  <Application>Microsoft Office PowerPoint</Application>
  <PresentationFormat>Pokaz na ekranie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Wykusz</vt:lpstr>
      <vt:lpstr>Szukamy polskich miejsc pamięci  w Wilnie</vt:lpstr>
      <vt:lpstr>Polska – Litwa 500 lat wspólnej historii</vt:lpstr>
      <vt:lpstr>Ostra Brama</vt:lpstr>
      <vt:lpstr>Cela Konrada</vt:lpstr>
      <vt:lpstr>Józef Ignacy Kraszewski w Wilnie</vt:lpstr>
      <vt:lpstr>Cmentarz na Rossie</vt:lpstr>
      <vt:lpstr>Matka i serce Syna</vt:lpstr>
      <vt:lpstr>Obrońcy Wilna</vt:lpstr>
      <vt:lpstr>Stara Rossa</vt:lpstr>
      <vt:lpstr>Ślady polsko-litewskie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Les</dc:creator>
  <cp:lastModifiedBy>les</cp:lastModifiedBy>
  <cp:revision>24</cp:revision>
  <dcterms:created xsi:type="dcterms:W3CDTF">2018-11-26T16:37:41Z</dcterms:created>
  <dcterms:modified xsi:type="dcterms:W3CDTF">2018-11-26T20:53:08Z</dcterms:modified>
</cp:coreProperties>
</file>