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8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3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118" name="" descr=""/>
          <p:cNvPicPr/>
          <p:nvPr/>
        </p:nvPicPr>
        <p:blipFill>
          <a:blip r:embed="rId2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3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456840" y="2189880"/>
            <a:ext cx="4059720" cy="32389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152280"/>
            <a:ext cx="8229240" cy="565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5720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457164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2537640" y="391212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2537640" y="1523880"/>
            <a:ext cx="198108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57200" y="3912120"/>
            <a:ext cx="4059720" cy="2180520"/>
          </a:xfrm>
          <a:prstGeom prst="rect">
            <a:avLst/>
          </a:prstGeom>
        </p:spPr>
        <p:txBody>
          <a:bodyPr lIns="0" rIns="0" tIns="0" bIns="0"/>
          <a:p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1433880"/>
            <a:ext cx="8305560" cy="1980720"/>
          </a:xfrm>
          <a:prstGeom prst="rect">
            <a:avLst/>
          </a:prstGeom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8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</a:t>
            </a:r>
            <a:endParaRPr b="0" lang="pl-PL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" name="Line 2"/>
          <p:cNvSpPr/>
          <p:nvPr/>
        </p:nvSpPr>
        <p:spPr>
          <a:xfrm>
            <a:off x="1463400" y="3549960"/>
            <a:ext cx="2971800" cy="1440"/>
          </a:xfrm>
          <a:prstGeom prst="line">
            <a:avLst/>
          </a:prstGeom>
          <a:ln w="9360">
            <a:solidFill>
              <a:schemeClr val="bg2">
                <a:tint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4708440" y="3549960"/>
            <a:ext cx="2971800" cy="1440"/>
          </a:xfrm>
          <a:prstGeom prst="line">
            <a:avLst/>
          </a:prstGeom>
          <a:ln w="9360">
            <a:solidFill>
              <a:schemeClr val="bg2">
                <a:tint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4540320" y="3526200"/>
            <a:ext cx="45360" cy="45360"/>
          </a:xfrm>
          <a:prstGeom prst="ellipse">
            <a:avLst/>
          </a:prstGeom>
          <a:ln>
            <a:round/>
          </a:ln>
          <a:effectLst>
            <a:outerShdw algn="tl" blurRad="31750" dir="2700000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/>
        </p:style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fld id="{F1A65CF2-4A30-4B4B-ADDD-6D1A0DCA0088}" type="datetime">
              <a:rPr b="0" lang="pl-PL" sz="12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18-3-26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fld id="{1DE323BD-594F-407D-87A5-BC86758310A2}" type="slidenum">
              <a:rPr b="0" lang="pl-PL" sz="16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ftr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format tekstu konspektu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Drugi poziom konspektu</a:t>
            </a:r>
            <a:endParaRPr b="0" lang="pl-PL" sz="21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Trzeci poziom konspektu</a:t>
            </a:r>
            <a:endParaRPr b="0" lang="pl-PL" sz="19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Czwarty poziom konspektu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Piąty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Szósty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Siódmy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dt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fld id="{D9EA267C-61AE-40DD-AE93-619E1EC18FB6}" type="datetime">
              <a:rPr b="0" lang="pl-PL" sz="12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18-3-26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ftr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fld id="{987D9912-8286-4041-B8A2-922ABBEAA1C5}" type="slidenum">
              <a:rPr b="0" lang="pl-PL" sz="16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format tekstu tytułu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format tekstu konspektu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Drugi poziom konspektu</a:t>
            </a:r>
            <a:endParaRPr b="0" lang="pl-PL" sz="21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Trzeci poziom konspektu</a:t>
            </a:r>
            <a:endParaRPr b="0" lang="pl-PL" sz="19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Czwarty poziom konspektu</a:t>
            </a:r>
            <a:endParaRPr b="0" lang="pl-PL" sz="1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Piąty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Szósty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Siódmy poziom konspektu</a:t>
            </a:r>
            <a:endParaRPr b="0" lang="pl-PL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body"/>
          </p:nvPr>
        </p:nvSpPr>
        <p:spPr>
          <a:xfrm>
            <a:off x="457200" y="1523880"/>
            <a:ext cx="8229240" cy="4571640"/>
          </a:xfrm>
          <a:prstGeom prst="rect">
            <a:avLst/>
          </a:prstGeom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style wzorca tekstu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1" marL="640080" indent="-27396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24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Drugi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2" marL="1005840" indent="-228240">
              <a:lnSpc>
                <a:spcPct val="100000"/>
              </a:lnSpc>
              <a:buClr>
                <a:srgbClr val="b37934"/>
              </a:buClr>
              <a:buSzPct val="85000"/>
              <a:buFont typeface="Wingdings 2" charset="2"/>
              <a:buChar char=""/>
            </a:pPr>
            <a:r>
              <a:rPr b="0" lang="pl-PL" sz="2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Trzeci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3" marL="128016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Czwarty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4" marL="155448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Piąty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dt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fld id="{5375C177-B134-41E9-AFE9-B28B1AE3796B}" type="datetime">
              <a:rPr b="0" lang="pl-PL" sz="12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18-3-26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sldNum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fld id="{1F5B61BB-AC3F-4D14-BFA6-D6D942475B6E}" type="slidenum">
              <a:rPr b="0" lang="pl-PL" sz="16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</a:t>
            </a:r>
            <a:endParaRPr b="0" lang="pl-PL" sz="4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dt"/>
          </p:nvPr>
        </p:nvSpPr>
        <p:spPr>
          <a:xfrm>
            <a:off x="5791320" y="6203520"/>
            <a:ext cx="2590560" cy="383760"/>
          </a:xfrm>
          <a:prstGeom prst="rect">
            <a:avLst/>
          </a:prstGeom>
        </p:spPr>
        <p:txBody>
          <a:bodyPr lIns="90000" rIns="90000" tIns="45000" bIns="45000" anchor="ctr"/>
          <a:p>
            <a:pPr>
              <a:lnSpc>
                <a:spcPct val="100000"/>
              </a:lnSpc>
            </a:pPr>
            <a:fld id="{8B14E9AC-8826-4D4A-ACDC-6D6634A82F9D}" type="datetime">
              <a:rPr b="0" lang="pl-PL" sz="12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18-3-26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ftr"/>
          </p:nvPr>
        </p:nvSpPr>
        <p:spPr>
          <a:xfrm>
            <a:off x="2133720" y="6203520"/>
            <a:ext cx="3580920" cy="383760"/>
          </a:xfrm>
          <a:prstGeom prst="rect">
            <a:avLst/>
          </a:prstGeom>
        </p:spPr>
        <p:txBody>
          <a:bodyPr lIns="90000" rIns="90000" tIns="45000" bIns="45000" anchor="ctr"/>
          <a:p>
            <a:endParaRPr b="0" lang="pl-PL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sldNum"/>
          </p:nvPr>
        </p:nvSpPr>
        <p:spPr>
          <a:xfrm>
            <a:off x="8410680" y="6181560"/>
            <a:ext cx="609120" cy="45684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fld id="{6D43D392-D582-49EA-AC1D-8738AAC5F5AE}" type="slidenum">
              <a:rPr b="0" lang="pl-PL" sz="16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457200" y="152280"/>
            <a:ext cx="8229240" cy="1218960"/>
          </a:xfrm>
          <a:prstGeom prst="rect">
            <a:avLst/>
          </a:prstGeom>
        </p:spPr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</a:t>
            </a:r>
            <a:endParaRPr b="0" lang="pl-PL" sz="4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457200" y="1523880"/>
            <a:ext cx="4059720" cy="4571640"/>
          </a:xfrm>
          <a:prstGeom prst="rect">
            <a:avLst/>
          </a:prstGeom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style wzorca tekstu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1" marL="640080" indent="-27396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24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Drugi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2" marL="1005840" indent="-228240">
              <a:lnSpc>
                <a:spcPct val="100000"/>
              </a:lnSpc>
              <a:buClr>
                <a:srgbClr val="b37934"/>
              </a:buClr>
              <a:buSzPct val="85000"/>
              <a:buFont typeface="Wingdings 2" charset="2"/>
              <a:buChar char=""/>
            </a:pPr>
            <a:r>
              <a:rPr b="0" lang="pl-PL" sz="2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Trzeci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3" marL="128016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Czwarty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4" marL="155448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Piąty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648320" y="1523880"/>
            <a:ext cx="4059720" cy="4571640"/>
          </a:xfrm>
          <a:prstGeom prst="rect">
            <a:avLst/>
          </a:prstGeom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Kliknij, aby edytować style wzorca tekstu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1" marL="640080" indent="-27396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2400" spc="-1" strike="noStrike">
                <a:solidFill>
                  <a:srgbClr val="fefac9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Drugi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2" marL="1005840" indent="-228240">
              <a:lnSpc>
                <a:spcPct val="100000"/>
              </a:lnSpc>
              <a:buClr>
                <a:srgbClr val="b37934"/>
              </a:buClr>
              <a:buSzPct val="85000"/>
              <a:buFont typeface="Wingdings 2" charset="2"/>
              <a:buChar char=""/>
            </a:pPr>
            <a:r>
              <a:rPr b="0" lang="pl-PL" sz="21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Trzeci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3" marL="128016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Czwarty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lvl="4" marL="1554480" indent="-228240">
              <a:lnSpc>
                <a:spcPct val="100000"/>
              </a:lnSpc>
              <a:buClr>
                <a:srgbClr val="d6903e"/>
              </a:buClr>
              <a:buSzPct val="85000"/>
              <a:buFont typeface="Wingdings 2" charset="2"/>
              <a:buChar char=""/>
            </a:pPr>
            <a:r>
              <a:rPr b="0" lang="pl-PL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Piąty poziom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40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40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1331640" y="38610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l-PL" sz="2200" spc="97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Prezentacja multimedialna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200" spc="97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‘’ </a:t>
            </a:r>
            <a:r>
              <a:rPr b="1" lang="pl-PL" sz="2200" spc="97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Policjanci w służbie historii”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457200" y="1433880"/>
            <a:ext cx="8305560" cy="198072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1" lang="pl-PL" sz="48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Policja w okresie II Wojny Światowej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Milicja Obywatelska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457200" y="1523880"/>
            <a:ext cx="7894800" cy="457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Na początku służbę pełniło około 60 tys. funkcjonariuszy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W 1952 r. Polska zerwała kontakty z Interpolem (założone w 1923 r.)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6 kwietnia po transformacji ustrojowej Sejm RP powołał Policję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609480" y="836280"/>
            <a:ext cx="7704000" cy="5135760"/>
          </a:xfrm>
          <a:prstGeom prst="rect">
            <a:avLst/>
          </a:prstGeom>
          <a:ln>
            <a:noFill/>
          </a:ln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Policjanci nie byli szanowaną grupą społeczną w przeciwieństwie do czasów przed wojną. Spotykały ich szykanowania, obowiązywała cenzura prawdziwej historii. Władze organizowały wywózki i był przymus podpisywania tzw. lojalek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Życie  policjanta po II Wojną Światową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81" name="TextShape 3"/>
          <p:cNvSpPr txBox="1"/>
          <p:nvPr/>
        </p:nvSpPr>
        <p:spPr>
          <a:xfrm>
            <a:off x="900000" y="1701000"/>
            <a:ext cx="6552360" cy="442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457200" y="152280"/>
            <a:ext cx="8229240" cy="565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Nadkomisarz Piotr Jurczak</a:t>
            </a: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971640" y="2277000"/>
            <a:ext cx="7498800" cy="3386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Piotr Jurczak</a:t>
            </a: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- ur. 1 czerwca 1896 w Szymbarku, zm. 1940 w Twerze </a:t>
            </a:r>
            <a:r>
              <a:rPr b="0" lang="pl-PL" sz="26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komisarz Policji Państwowej</a:t>
            </a: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, jedna z ofiar zbrodni katyńskiej.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Kim był?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Obraz 11" descr=""/>
          <p:cNvPicPr/>
          <p:nvPr/>
        </p:nvPicPr>
        <p:blipFill>
          <a:blip r:embed="rId1"/>
          <a:stretch/>
        </p:blipFill>
        <p:spPr>
          <a:xfrm rot="5400000">
            <a:off x="3940200" y="1612440"/>
            <a:ext cx="5056200" cy="3792240"/>
          </a:xfrm>
          <a:prstGeom prst="rect">
            <a:avLst/>
          </a:prstGeom>
          <a:ln>
            <a:noFill/>
          </a:ln>
        </p:spPr>
      </p:pic>
      <p:pic>
        <p:nvPicPr>
          <p:cNvPr id="186" name="Picture 2" descr=""/>
          <p:cNvPicPr/>
          <p:nvPr/>
        </p:nvPicPr>
        <p:blipFill>
          <a:blip r:embed="rId2"/>
          <a:stretch/>
        </p:blipFill>
        <p:spPr>
          <a:xfrm rot="5400000">
            <a:off x="-114120" y="1619640"/>
            <a:ext cx="5112360" cy="383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 1915 w armii austriackiej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 </a:t>
            </a: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następnie ochotniczo w WP od 1918 do 1923r.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Do policji przyjęty  1923r.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 1931 służył w policji m.st. Warszawy .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 1936 Kmdt Pow. Myślenice i tam  do 1939r.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 agresji ZSRR na Polskę w 1939 r. znalazł się w niewoli radzieckiej w obozie NKWD w Ostaszkowie.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Zamordowany przez NKWD wiosną 1940 r.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Życiorys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Krzyż Walecznych 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Srebrny Krzyż Zasługi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Krzyż na Śląskiej Wstędze Waleczności i Zasługi I Klasy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Medal Pamiątkowy za Wojnę 1918–1921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Medal Dziesięciolecia Odzyskanej Niepodległości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Krzyż Srebrny Orderu Wojskowego Virtuti Militarii   (pośmiertnie)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Krzyż Kampanii Wrześniowej 1939 r.(pośmiertnie)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0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Odznaczenia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ymbol zastępczy zawartości 5" descr=""/>
          <p:cNvPicPr/>
          <p:nvPr/>
        </p:nvPicPr>
        <p:blipFill>
          <a:blip r:embed="rId1"/>
          <a:stretch/>
        </p:blipFill>
        <p:spPr>
          <a:xfrm>
            <a:off x="1043640" y="692640"/>
            <a:ext cx="7084080" cy="5312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 1931 rozpoczął służbę policyjną na komendzie w Warszawie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W 1936 przeniesiony do Myślenic  i tam pozostał do 1939 dopóki nie został wzięty do niewoli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(w 1934 mianowany na komisarza)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Służba Policji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Historia polskiej policji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457200" y="1523880"/>
            <a:ext cx="405972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Okres przed wojenny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I wojna Światowa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Dwudziestolecie między wojenne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II Wojna Światowa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Okres 1949 r. -1989 r.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Lata po 1989 r.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Ppor. Jurczak brał także udział w III Powstaniu Śląskim, podczas którego dowodził pociągiem pancernym "Nowina-Doliwa".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 zakończeniu powstania ppor. Piotr Jurczak ponownie znalazł się w składzie załogi PP "Piłsudczyk", gdzie wkrótce otrzymał zasłużony awans na porucznika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III Powstanie Śląskie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457200" y="1523880"/>
            <a:ext cx="822924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1" i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"...którego byłem dowódcą przez cały czas powstania i brałem udział w najważniejszych bitwach, jak zdobycie Kędzierzyna i późniejsza obrona, bitwy pod Górą Św. Anny, Leśnicą, Koźlem, Odrą, zdobycie dworca w Katowicach, w grupie środkowej, a później południowej w bitwach pod Raciborzem, Rybnikiem itp...."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Dokumentacja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az 3" descr=""/>
          <p:cNvPicPr/>
          <p:nvPr/>
        </p:nvPicPr>
        <p:blipFill>
          <a:blip r:embed="rId1"/>
          <a:stretch/>
        </p:blipFill>
        <p:spPr>
          <a:xfrm>
            <a:off x="1403640" y="1124640"/>
            <a:ext cx="6336360" cy="4404600"/>
          </a:xfrm>
          <a:prstGeom prst="rect">
            <a:avLst/>
          </a:prstGeom>
          <a:ln w="9360"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755640" y="1917000"/>
            <a:ext cx="7930800" cy="4178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Był wielkim służbistą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Ceniony i nagradzany policjant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Prezentował szacunek do munduru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Odznaczenia za oddaną służbę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Postawa patriotyczna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467640" y="40464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Postawa Piotra Jurczaka jako symbol oddania służbie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67640" y="18864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Obozy do których wywożeni byli funkcjonariusze państwowi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457200" y="1523880"/>
            <a:ext cx="405972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Ostaszków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Katyń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Twer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>
              <a:lnSpc>
                <a:spcPct val="100000"/>
              </a:lnSpc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203" name="Symbol zastępczy zawartości 4" descr=""/>
          <p:cNvPicPr/>
          <p:nvPr/>
        </p:nvPicPr>
        <p:blipFill>
          <a:blip r:embed="rId1"/>
          <a:stretch/>
        </p:blipFill>
        <p:spPr>
          <a:xfrm>
            <a:off x="3060000" y="1857600"/>
            <a:ext cx="5647320" cy="4235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67640" y="76464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Droga odnalezienia prawdy o swoich bliskich na przykładzie Pani Hanny Gucwińskiej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467640" y="1989000"/>
            <a:ext cx="4059720" cy="4571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74320" indent="-273960">
              <a:lnSpc>
                <a:spcPct val="100000"/>
              </a:lnSpc>
              <a:buClr>
                <a:srgbClr val="f3a447"/>
              </a:buClr>
              <a:buSzPct val="85000"/>
              <a:buFont typeface="Wingdings 2" charset="2"/>
              <a:buChar char=""/>
            </a:pPr>
            <a:r>
              <a:rPr b="0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Hanna Gucwińska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pic>
        <p:nvPicPr>
          <p:cNvPr id="206" name="Symbol zastępczy zawartości 4" descr=""/>
          <p:cNvPicPr/>
          <p:nvPr/>
        </p:nvPicPr>
        <p:blipFill>
          <a:blip r:embed="rId1"/>
          <a:stretch/>
        </p:blipFill>
        <p:spPr>
          <a:xfrm>
            <a:off x="3780000" y="2565000"/>
            <a:ext cx="4881600" cy="3661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457200" y="152280"/>
            <a:ext cx="8229240" cy="565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Dziękujemy za uwagę :</a:t>
            </a:r>
            <a:r>
              <a:rPr b="0" lang="pl-PL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b="0" lang="pl-PL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Początki Policji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457200" y="1728000"/>
            <a:ext cx="8110800" cy="436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Policja Państwowa została powołana 24 lipca 1919 r.(tego dnia Policja także obchodzi swoje święto państwowe)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Policja podczas II Wojny  Światowej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457200" y="1523880"/>
            <a:ext cx="7750800" cy="457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W 1939 r. korpus policyjny liczył około 30 tys. funkcjonariuszy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W czasie kompanii wrześniowej zginęło około 2 tys.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Około 12 tys. trafiło do niewoli sowieckiej z czego prawie 6 tys. zostało zamordowanych w 1940 r. , leżą na Polskim cmentarzu w Miednojach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Cmentarz Wojenny w Miednojach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457200" y="1523880"/>
            <a:ext cx="7894800" cy="457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Największa na świecie policyjna nekropolia 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Został otwarty i poświęcony 2 wrześnie 2000r.</a:t>
            </a: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pl-PL" sz="2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381600" y="1291680"/>
            <a:ext cx="8326080" cy="4683240"/>
          </a:xfrm>
          <a:prstGeom prst="rect">
            <a:avLst/>
          </a:prstGeom>
          <a:ln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 w="6480">
            <a:noFill/>
          </a:ln>
        </p:spPr>
        <p:txBody>
          <a:bodyPr lIns="90000" rIns="90000" tIns="45000" bIns="45000" anchor="b"/>
          <a:p>
            <a:pPr algn="ctr">
              <a:lnSpc>
                <a:spcPct val="100000"/>
              </a:lnSpc>
            </a:pPr>
            <a:r>
              <a:rPr b="0" lang="pl-PL" sz="4200" spc="-97" strike="noStrike">
                <a:solidFill>
                  <a:srgbClr val="dbdbdb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Granatowa policja </a:t>
            </a:r>
            <a:endParaRPr b="0" lang="pl-PL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457200" y="1523880"/>
            <a:ext cx="8326800" cy="457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17 grudnia 1939 r. w Generalnym Gubernatorstwie powołano Policję Polską zwaną granatową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Podlegali niemieckiej policji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Pod karą śmierci powoływano do służby przedwojennych policjantów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Źródłem pierwszych uzupełnień stali się policjanci wysiedleni z ziem wcielonych do III Rzeszy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ymbol zastępczy zawartości 3" descr=""/>
          <p:cNvPicPr/>
          <p:nvPr/>
        </p:nvPicPr>
        <p:blipFill>
          <a:blip r:embed="rId1"/>
          <a:stretch/>
        </p:blipFill>
        <p:spPr>
          <a:xfrm rot="5400000">
            <a:off x="1778760" y="1469160"/>
            <a:ext cx="5639760" cy="423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457200" y="152280"/>
            <a:ext cx="8229240" cy="1218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Struktury Policyjne</a:t>
            </a:r>
            <a:endParaRPr b="0" lang="pl-PL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457200" y="1523880"/>
            <a:ext cx="7462800" cy="4571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Polskie Państwo Podziemne tworzyło struktury policyjne przy Komendzie Głównej Armii Krajowej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1 sierpnia 1944 r polskie władze rozwiązały formalnie Policję Państwową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pl-PL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tantia"/>
              </a:rPr>
              <a:t>7 kwietnia 1944 komunistyczne władze powołały Milicję Obywatelską</a:t>
            </a:r>
            <a:endParaRPr b="1" lang="pl-PL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nstantia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170</TotalTime>
  <Application>LibreOffice/5.2.4.2$Windows_x86 LibreOffice_project/3d5603e1122f0f102b62521720ab13a38a4e0eb0</Application>
  <Words>234</Words>
  <Paragraphs>61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2018-03-20T18:17:53Z</dcterms:created>
  <dc:creator>Jerzy</dc:creator>
  <dc:description/>
  <dc:language>pl-PL</dc:language>
  <cp:lastModifiedBy/>
  <dcterms:modified xsi:type="dcterms:W3CDTF">2018-03-26T03:18:42Z</dcterms:modified>
  <cp:revision>23</cp:revision>
  <dc:subject/>
  <dc:title>Nadkomisarz Piotr Jurczak 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Pokaz na ekranie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